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90" r:id="rId2"/>
    <p:sldId id="294" r:id="rId3"/>
    <p:sldId id="296" r:id="rId4"/>
    <p:sldId id="291" r:id="rId5"/>
    <p:sldId id="29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  <a:srgbClr val="0F2641"/>
    <a:srgbClr val="FF6600"/>
    <a:srgbClr val="3F7FCD"/>
    <a:srgbClr val="0D2139"/>
    <a:srgbClr val="404040"/>
    <a:srgbClr val="112947"/>
    <a:srgbClr val="1A3D68"/>
    <a:srgbClr val="6D9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0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6AA2FB-91CE-4F10-8AA4-4FD57F698D75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457CDE-C279-4935-A69D-71EDD41F4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>
            <a:off x="2743203" y="3737120"/>
            <a:ext cx="6400800" cy="1588"/>
          </a:xfrm>
          <a:prstGeom prst="line">
            <a:avLst/>
          </a:prstGeom>
          <a:ln w="28575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 bwMode="hidden">
          <a:xfrm>
            <a:off x="0" y="0"/>
            <a:ext cx="1219200" cy="3603171"/>
          </a:xfrm>
          <a:prstGeom prst="rect">
            <a:avLst/>
          </a:prstGeom>
          <a:solidFill>
            <a:srgbClr val="1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2590800" y="0"/>
            <a:ext cx="6553200" cy="160020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219200" y="0"/>
            <a:ext cx="1371600" cy="1219200"/>
          </a:xfrm>
          <a:prstGeom prst="rect">
            <a:avLst/>
          </a:prstGeom>
          <a:solidFill>
            <a:srgbClr val="10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1981200" y="990600"/>
            <a:ext cx="1828800" cy="1600200"/>
          </a:xfrm>
          <a:prstGeom prst="rect">
            <a:avLst/>
          </a:prstGeom>
          <a:solidFill>
            <a:srgbClr val="15335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762000" y="533400"/>
            <a:ext cx="1371600" cy="1219200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 bwMode="hidden">
          <a:xfrm>
            <a:off x="283029" y="5431972"/>
            <a:ext cx="1719942" cy="1426028"/>
          </a:xfrm>
          <a:prstGeom prst="rect">
            <a:avLst/>
          </a:prstGeom>
          <a:solidFill>
            <a:srgbClr val="10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903515" y="5138057"/>
            <a:ext cx="2079171" cy="1719943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 bwMode="hidden">
          <a:xfrm>
            <a:off x="0" y="4278086"/>
            <a:ext cx="2296886" cy="1643743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hidden">
          <a:xfrm>
            <a:off x="2536373" y="4931228"/>
            <a:ext cx="1719942" cy="1382485"/>
          </a:xfrm>
          <a:prstGeom prst="rect">
            <a:avLst/>
          </a:prstGeom>
          <a:solidFill>
            <a:srgbClr val="10284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 bwMode="hidden">
          <a:xfrm>
            <a:off x="3984172" y="838197"/>
            <a:ext cx="130628" cy="160020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 bwMode="hidden">
          <a:xfrm>
            <a:off x="7380515" y="1001483"/>
            <a:ext cx="130628" cy="160020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 bwMode="hidden">
          <a:xfrm>
            <a:off x="5812972" y="5669280"/>
            <a:ext cx="130628" cy="118872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 bwMode="hidden">
          <a:xfrm>
            <a:off x="8425544" y="5669280"/>
            <a:ext cx="130628" cy="118872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968828"/>
            <a:ext cx="2873832" cy="3650416"/>
            <a:chOff x="0" y="1077685"/>
            <a:chExt cx="2873832" cy="3650416"/>
          </a:xfrm>
        </p:grpSpPr>
        <p:pic>
          <p:nvPicPr>
            <p:cNvPr id="28" name="Picture 27" descr="_MG_8433_[15p]@300.jpg"/>
            <p:cNvPicPr>
              <a:picLocks noChangeAspect="1"/>
            </p:cNvPicPr>
            <p:nvPr userDrawn="1"/>
          </p:nvPicPr>
          <p:blipFill>
            <a:blip r:embed="rId2" cstate="print"/>
            <a:srcRect l="25238" t="10000" r="11079"/>
            <a:stretch>
              <a:fillRect/>
            </a:stretch>
          </p:blipFill>
          <p:spPr>
            <a:xfrm>
              <a:off x="159024" y="1077685"/>
              <a:ext cx="1611086" cy="1517904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1" name="Picture 30" descr="Art_Alva_small.tif"/>
            <p:cNvPicPr>
              <a:picLocks noChangeAspect="1"/>
            </p:cNvPicPr>
            <p:nvPr userDrawn="1"/>
          </p:nvPicPr>
          <p:blipFill>
            <a:blip r:embed="rId3" cstate="print"/>
            <a:srcRect l="4524" t="14762" b="18413"/>
            <a:stretch>
              <a:fillRect/>
            </a:stretch>
          </p:blipFill>
          <p:spPr>
            <a:xfrm>
              <a:off x="0" y="2590799"/>
              <a:ext cx="1471923" cy="1545336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2" name="Picture 31" descr="Office worker_cover.jpg"/>
            <p:cNvPicPr>
              <a:picLocks noChangeAspect="1"/>
            </p:cNvPicPr>
            <p:nvPr userDrawn="1"/>
          </p:nvPicPr>
          <p:blipFill>
            <a:blip r:embed="rId4" cstate="print"/>
            <a:srcRect r="4960"/>
            <a:stretch>
              <a:fillRect/>
            </a:stretch>
          </p:blipFill>
          <p:spPr>
            <a:xfrm>
              <a:off x="1399472" y="1770453"/>
              <a:ext cx="1474360" cy="1545336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3" name="Picture 32" descr="IMG_7523@300.jpg"/>
            <p:cNvPicPr>
              <a:picLocks noChangeAspect="1"/>
            </p:cNvPicPr>
            <p:nvPr userDrawn="1"/>
          </p:nvPicPr>
          <p:blipFill>
            <a:blip r:embed="rId5" cstate="print"/>
            <a:srcRect l="7690" b="37817"/>
            <a:stretch>
              <a:fillRect/>
            </a:stretch>
          </p:blipFill>
          <p:spPr>
            <a:xfrm>
              <a:off x="1077686" y="3182765"/>
              <a:ext cx="1528875" cy="1545336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0028" y="2133745"/>
            <a:ext cx="5921829" cy="1470025"/>
          </a:xfrm>
        </p:spPr>
        <p:txBody>
          <a:bodyPr>
            <a:normAutofit/>
          </a:bodyPr>
          <a:lstStyle>
            <a:lvl1pPr algn="l">
              <a:defRPr sz="3800" b="0">
                <a:solidFill>
                  <a:srgbClr val="FFCC66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0028" y="3889520"/>
            <a:ext cx="5921829" cy="1384846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rgbClr val="FFCC66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 bwMode="invGray">
          <a:xfrm>
            <a:off x="1073424" y="137238"/>
            <a:ext cx="7892134" cy="149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  <a:tabLst>
                <a:tab pos="6108700" algn="l"/>
              </a:tabLst>
            </a:pPr>
            <a:r>
              <a:rPr lang="en-US" sz="6000" b="0" dirty="0" smtClean="0">
                <a:solidFill>
                  <a:srgbClr val="0E243E"/>
                </a:solidFill>
                <a:effectLst/>
                <a:latin typeface="Bookman Old Style" pitchFamily="18" charset="0"/>
              </a:rPr>
              <a:t>INTERSTATE	</a:t>
            </a:r>
            <a:br>
              <a:rPr lang="en-US" sz="6000" b="0" dirty="0" smtClean="0">
                <a:solidFill>
                  <a:srgbClr val="0E243E"/>
                </a:solidFill>
                <a:effectLst/>
                <a:latin typeface="Bookman Old Style" pitchFamily="18" charset="0"/>
              </a:rPr>
            </a:br>
            <a:r>
              <a:rPr lang="en-US" sz="6000" b="0" baseline="0" dirty="0" smtClean="0">
                <a:solidFill>
                  <a:srgbClr val="0E243E"/>
                </a:solidFill>
                <a:effectLst/>
                <a:latin typeface="Bookman Old Style" pitchFamily="18" charset="0"/>
              </a:rPr>
              <a:t>PIPELINES</a:t>
            </a:r>
            <a:endParaRPr lang="en-US" sz="6000" b="0" dirty="0">
              <a:solidFill>
                <a:srgbClr val="0E243E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7" name="Picture 26" descr="EP_tennessee gas pipeline_w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81854" y="5187406"/>
            <a:ext cx="3438151" cy="121920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5" y="163286"/>
            <a:ext cx="8545285" cy="1265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2166257"/>
            <a:ext cx="8545285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431" y="6266790"/>
            <a:ext cx="478970" cy="365125"/>
          </a:xfrm>
        </p:spPr>
        <p:txBody>
          <a:bodyPr/>
          <a:lstStyle/>
          <a:p>
            <a:fld id="{D1DCDCD7-5F41-482A-A480-41CA8E6AE5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458" y="2079171"/>
            <a:ext cx="4060372" cy="4046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514" y="2079171"/>
            <a:ext cx="4103914" cy="4046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hidden">
          <a:xfrm>
            <a:off x="3984172" y="838197"/>
            <a:ext cx="130628" cy="160020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hidden">
          <a:xfrm>
            <a:off x="7380515" y="1001483"/>
            <a:ext cx="130628" cy="160020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2725699"/>
            <a:ext cx="9144000" cy="1588"/>
          </a:xfrm>
          <a:prstGeom prst="line">
            <a:avLst/>
          </a:prstGeom>
          <a:ln w="28575">
            <a:solidFill>
              <a:srgbClr val="1A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4329686"/>
            <a:ext cx="9144000" cy="1588"/>
          </a:xfrm>
          <a:prstGeom prst="line">
            <a:avLst/>
          </a:prstGeom>
          <a:ln w="28575">
            <a:solidFill>
              <a:srgbClr val="1A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 bwMode="hidden">
          <a:xfrm>
            <a:off x="0" y="0"/>
            <a:ext cx="1219200" cy="3385457"/>
          </a:xfrm>
          <a:prstGeom prst="rect">
            <a:avLst/>
          </a:prstGeom>
          <a:solidFill>
            <a:srgbClr val="1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hidden">
          <a:xfrm>
            <a:off x="2590800" y="0"/>
            <a:ext cx="6553200" cy="1545771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hidden">
          <a:xfrm>
            <a:off x="1219200" y="0"/>
            <a:ext cx="1371600" cy="1219200"/>
          </a:xfrm>
          <a:prstGeom prst="rect">
            <a:avLst/>
          </a:prstGeom>
          <a:solidFill>
            <a:srgbClr val="10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1643743" y="990600"/>
            <a:ext cx="2166257" cy="1600200"/>
          </a:xfrm>
          <a:prstGeom prst="rect">
            <a:avLst/>
          </a:prstGeom>
          <a:solidFill>
            <a:srgbClr val="15335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762000" y="533400"/>
            <a:ext cx="1371600" cy="1219200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283029" y="5431972"/>
            <a:ext cx="1719942" cy="1426028"/>
          </a:xfrm>
          <a:prstGeom prst="rect">
            <a:avLst/>
          </a:prstGeom>
          <a:solidFill>
            <a:srgbClr val="10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903515" y="5138057"/>
            <a:ext cx="2079171" cy="1719943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0" y="4278086"/>
            <a:ext cx="2296886" cy="1643743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2536373" y="4931228"/>
            <a:ext cx="1719942" cy="1382485"/>
          </a:xfrm>
          <a:prstGeom prst="rect">
            <a:avLst/>
          </a:prstGeom>
          <a:solidFill>
            <a:srgbClr val="10284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hidden">
          <a:xfrm>
            <a:off x="5812972" y="5669280"/>
            <a:ext cx="130628" cy="118872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8425544" y="5669280"/>
            <a:ext cx="130628" cy="118872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06829" y="2808515"/>
            <a:ext cx="1415143" cy="1219200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2729948"/>
            <a:ext cx="7108372" cy="1603513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2094254"/>
            <a:ext cx="2133600" cy="2710155"/>
            <a:chOff x="0" y="1077685"/>
            <a:chExt cx="2873832" cy="3650416"/>
          </a:xfrm>
        </p:grpSpPr>
        <p:pic>
          <p:nvPicPr>
            <p:cNvPr id="30" name="Picture 29" descr="_MG_8433_[15p]@300.jpg"/>
            <p:cNvPicPr>
              <a:picLocks noChangeAspect="1"/>
            </p:cNvPicPr>
            <p:nvPr userDrawn="1"/>
          </p:nvPicPr>
          <p:blipFill>
            <a:blip r:embed="rId2" cstate="print"/>
            <a:srcRect l="25238" t="10000" r="11079"/>
            <a:stretch>
              <a:fillRect/>
            </a:stretch>
          </p:blipFill>
          <p:spPr>
            <a:xfrm>
              <a:off x="159024" y="1077685"/>
              <a:ext cx="1611086" cy="1517904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1" name="Picture 30" descr="Art_Alva_small.tif"/>
            <p:cNvPicPr>
              <a:picLocks noChangeAspect="1"/>
            </p:cNvPicPr>
            <p:nvPr userDrawn="1"/>
          </p:nvPicPr>
          <p:blipFill>
            <a:blip r:embed="rId3" cstate="print"/>
            <a:srcRect l="4524" t="14762" b="18413"/>
            <a:stretch>
              <a:fillRect/>
            </a:stretch>
          </p:blipFill>
          <p:spPr>
            <a:xfrm>
              <a:off x="0" y="2590799"/>
              <a:ext cx="1471923" cy="1545336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2" name="Picture 31" descr="Office worker_cover.jpg"/>
            <p:cNvPicPr>
              <a:picLocks noChangeAspect="1"/>
            </p:cNvPicPr>
            <p:nvPr userDrawn="1"/>
          </p:nvPicPr>
          <p:blipFill>
            <a:blip r:embed="rId4" cstate="print"/>
            <a:srcRect r="4960"/>
            <a:stretch>
              <a:fillRect/>
            </a:stretch>
          </p:blipFill>
          <p:spPr>
            <a:xfrm>
              <a:off x="1399472" y="1770453"/>
              <a:ext cx="1474360" cy="1545336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3" name="Picture 32" descr="IMG_7523@300.jpg"/>
            <p:cNvPicPr>
              <a:picLocks noChangeAspect="1"/>
            </p:cNvPicPr>
            <p:nvPr userDrawn="1"/>
          </p:nvPicPr>
          <p:blipFill>
            <a:blip r:embed="rId5" cstate="print"/>
            <a:srcRect l="7690" b="37817"/>
            <a:stretch>
              <a:fillRect/>
            </a:stretch>
          </p:blipFill>
          <p:spPr>
            <a:xfrm>
              <a:off x="1077686" y="3182765"/>
              <a:ext cx="1528875" cy="1545336"/>
            </a:xfrm>
            <a:prstGeom prst="rect">
              <a:avLst/>
            </a:prstGeom>
            <a:effectLst>
              <a:outerShdw blurRad="190500" dist="38100" dir="18900000" algn="bl" rotWithShape="0">
                <a:prstClr val="black">
                  <a:alpha val="70000"/>
                </a:prstClr>
              </a:outerShdw>
            </a:effectLst>
          </p:spPr>
        </p:pic>
      </p:grpSp>
      <p:pic>
        <p:nvPicPr>
          <p:cNvPr id="27" name="Picture 26" descr="EP_tennessee gas pipeline_w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81853" y="5431513"/>
            <a:ext cx="2114459" cy="74980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1219200" cy="3385457"/>
          </a:xfrm>
          <a:prstGeom prst="rect">
            <a:avLst/>
          </a:prstGeom>
          <a:solidFill>
            <a:srgbClr val="1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hidden">
          <a:xfrm>
            <a:off x="2590800" y="0"/>
            <a:ext cx="6553200" cy="1545771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1219200" y="0"/>
            <a:ext cx="1371600" cy="1219200"/>
          </a:xfrm>
          <a:prstGeom prst="rect">
            <a:avLst/>
          </a:prstGeom>
          <a:solidFill>
            <a:srgbClr val="10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hidden">
          <a:xfrm>
            <a:off x="1643743" y="990600"/>
            <a:ext cx="2166257" cy="1600200"/>
          </a:xfrm>
          <a:prstGeom prst="rect">
            <a:avLst/>
          </a:prstGeom>
          <a:solidFill>
            <a:srgbClr val="15335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hidden">
          <a:xfrm>
            <a:off x="762000" y="533400"/>
            <a:ext cx="1371600" cy="1219200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283029" y="5431972"/>
            <a:ext cx="1719942" cy="1426028"/>
          </a:xfrm>
          <a:prstGeom prst="rect">
            <a:avLst/>
          </a:prstGeom>
          <a:solidFill>
            <a:srgbClr val="102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hidden">
          <a:xfrm>
            <a:off x="903515" y="5138057"/>
            <a:ext cx="2079171" cy="1719943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hidden">
          <a:xfrm>
            <a:off x="0" y="4278086"/>
            <a:ext cx="2296886" cy="1643743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hidden">
          <a:xfrm>
            <a:off x="2536373" y="4931228"/>
            <a:ext cx="1719942" cy="1382485"/>
          </a:xfrm>
          <a:prstGeom prst="rect">
            <a:avLst/>
          </a:prstGeom>
          <a:solidFill>
            <a:srgbClr val="10284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hidden">
          <a:xfrm>
            <a:off x="3984172" y="838197"/>
            <a:ext cx="130628" cy="160020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hidden">
          <a:xfrm>
            <a:off x="7380515" y="1001483"/>
            <a:ext cx="130628" cy="160020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hidden">
          <a:xfrm>
            <a:off x="5812972" y="5669280"/>
            <a:ext cx="130628" cy="118872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hidden">
          <a:xfrm>
            <a:off x="8425544" y="5669280"/>
            <a:ext cx="130628" cy="1188720"/>
          </a:xfrm>
          <a:prstGeom prst="rect">
            <a:avLst/>
          </a:prstGeom>
          <a:solidFill>
            <a:srgbClr val="0B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415141"/>
            <a:ext cx="9144000" cy="1588"/>
          </a:xfrm>
          <a:prstGeom prst="line">
            <a:avLst/>
          </a:prstGeom>
          <a:ln w="28575">
            <a:solidFill>
              <a:srgbClr val="1A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457" y="163286"/>
            <a:ext cx="8469086" cy="12652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934" y="6265873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1DCDCD7-5F41-482A-A480-41CA8E6AE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8477250" y="6311979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hidden">
          <a:xfrm>
            <a:off x="206829" y="2808515"/>
            <a:ext cx="1415143" cy="1219200"/>
          </a:xfrm>
          <a:prstGeom prst="rect">
            <a:avLst/>
          </a:prstGeom>
          <a:solidFill>
            <a:srgbClr val="0A1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457" y="2002972"/>
            <a:ext cx="8469086" cy="412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3" name="Picture 22" descr="EP_tennessee gas pipeline_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8357" y="6208843"/>
            <a:ext cx="1263518" cy="44805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ransition>
    <p:pull dir="r"/>
  </p:transition>
  <p:hf hdr="0" ftr="0" dt="0"/>
  <p:txStyles>
    <p:titleStyle>
      <a:lvl1pPr algn="r" defTabSz="914400" rtl="0" eaLnBrk="1" latinLnBrk="0" hangingPunct="1">
        <a:lnSpc>
          <a:spcPct val="85000"/>
        </a:lnSpc>
        <a:spcBef>
          <a:spcPct val="0"/>
        </a:spcBef>
        <a:buNone/>
        <a:defRPr sz="3600" b="0" kern="1200">
          <a:solidFill>
            <a:srgbClr val="FFCC66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282575" indent="-282575" algn="l" defTabSz="914400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Clr>
          <a:srgbClr val="FFCC66"/>
        </a:buClr>
        <a:buFont typeface="Wingdings" pitchFamily="2" charset="2"/>
        <a:buChar char="§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4863" indent="-347663" algn="l" defTabSz="914400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Clr>
          <a:srgbClr val="FFCC66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Clr>
          <a:srgbClr val="FFCC66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Clr>
          <a:srgbClr val="FFCC66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111375" indent="-282575" algn="l" defTabSz="914400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Clr>
          <a:srgbClr val="FFCC66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QUALIFICATIONS FOR BACKHAUL FUEL</a:t>
            </a:r>
            <a:br>
              <a:rPr lang="en-US" dirty="0" smtClean="0"/>
            </a:br>
            <a:r>
              <a:rPr lang="en-US" dirty="0" smtClean="0"/>
              <a:t>Effective 11-1-2024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1719470"/>
            <a:ext cx="8545285" cy="4409187"/>
          </a:xfrm>
        </p:spPr>
        <p:txBody>
          <a:bodyPr>
            <a:noAutofit/>
          </a:bodyPr>
          <a:lstStyle/>
          <a:p>
            <a:r>
              <a:rPr lang="en-US" sz="2400" dirty="0" smtClean="0"/>
              <a:t>Both Receipt and Delivery meter fall within the same group and the route is </a:t>
            </a:r>
            <a:r>
              <a:rPr lang="en-US" sz="2400" dirty="0" err="1" smtClean="0"/>
              <a:t>pathed</a:t>
            </a:r>
            <a:r>
              <a:rPr lang="en-US" sz="2400" dirty="0" smtClean="0"/>
              <a:t> in the opposite direction of physical flow</a:t>
            </a:r>
          </a:p>
          <a:p>
            <a:r>
              <a:rPr lang="en-US" sz="2400" dirty="0" smtClean="0"/>
              <a:t>The Receipt and Delivery meter fall in different groups but the groups are connected by one of the chains identifying backhaul paths and the route is </a:t>
            </a:r>
            <a:r>
              <a:rPr lang="en-US" sz="2400" dirty="0" err="1" smtClean="0"/>
              <a:t>pathed</a:t>
            </a:r>
            <a:r>
              <a:rPr lang="en-US" sz="2400" dirty="0" smtClean="0"/>
              <a:t> in the opposite direction of physical flow</a:t>
            </a:r>
          </a:p>
          <a:p>
            <a:r>
              <a:rPr lang="en-US" sz="2400" dirty="0" smtClean="0"/>
              <a:t>Routes with Receipt or Delivery meters on a lateral do not qualify for backhaul fuel unless specifically stated</a:t>
            </a:r>
          </a:p>
          <a:p>
            <a:r>
              <a:rPr lang="en-US" sz="2400" dirty="0" smtClean="0"/>
              <a:t>Routes utilizing swing on storage do not qualify for backhaul fuel</a:t>
            </a:r>
          </a:p>
          <a:p>
            <a:r>
              <a:rPr lang="en-US" sz="2400" dirty="0"/>
              <a:t>Routes using pool meters </a:t>
            </a:r>
            <a:r>
              <a:rPr lang="en-US" sz="2400" dirty="0" smtClean="0"/>
              <a:t>as receipts qualify </a:t>
            </a:r>
            <a:r>
              <a:rPr lang="en-US" sz="2400" dirty="0"/>
              <a:t>for backhaul </a:t>
            </a:r>
            <a:r>
              <a:rPr lang="en-US" sz="2400" dirty="0" smtClean="0"/>
              <a:t>fuel as long as they are in the backhaul fuel path(s)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170" name="Picture 2" descr="http://intranet/procurement/facilities/logos_online/images/LOGOS/kmlogo_tgpl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75" y="6205537"/>
            <a:ext cx="1735314" cy="5143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Tennessee Gas Pipeline</a:t>
            </a:r>
            <a:br>
              <a:rPr lang="en-US" dirty="0" smtClean="0"/>
            </a:br>
            <a:r>
              <a:rPr lang="en-US" dirty="0" smtClean="0"/>
              <a:t>Segment Map north of STA 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1451113"/>
            <a:ext cx="8368748" cy="52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31318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Tennessee Gas Pipeline</a:t>
            </a:r>
            <a:br>
              <a:rPr lang="en-US" dirty="0" smtClean="0"/>
            </a:br>
            <a:r>
              <a:rPr lang="en-US" dirty="0" smtClean="0"/>
              <a:t>Segment Map south of STA 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00809" y="5317434"/>
            <a:ext cx="238539" cy="1689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10" y="1508759"/>
            <a:ext cx="8438060" cy="5123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3680" y="2160270"/>
            <a:ext cx="110871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83680" y="2812004"/>
            <a:ext cx="697230" cy="9598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3861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4" y="0"/>
            <a:ext cx="8545285" cy="765313"/>
          </a:xfrm>
        </p:spPr>
        <p:txBody>
          <a:bodyPr/>
          <a:lstStyle/>
          <a:p>
            <a:pPr algn="ctr"/>
            <a:r>
              <a:rPr lang="en-US" dirty="0" smtClean="0"/>
              <a:t>Backhaul Path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67" y="295980"/>
            <a:ext cx="8599717" cy="61667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300" dirty="0" smtClean="0">
                <a:solidFill>
                  <a:srgbClr val="FF0000"/>
                </a:solidFill>
              </a:rPr>
              <a:t>Dracut</a:t>
            </a:r>
            <a:r>
              <a:rPr lang="en-US" sz="2300" dirty="0" smtClean="0"/>
              <a:t> - (412538)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Maritimes Haverhill (412510) </a:t>
            </a:r>
            <a:r>
              <a:rPr lang="en-US" sz="2300" dirty="0" smtClean="0"/>
              <a:t>– from Haverhill Receipt Meter to beginning of 270 B1 Lateral (includes paths from Haverhill to </a:t>
            </a:r>
            <a:r>
              <a:rPr lang="en-US" sz="2300" dirty="0" err="1" smtClean="0"/>
              <a:t>GranST</a:t>
            </a:r>
            <a:r>
              <a:rPr lang="en-US" sz="2300" dirty="0" smtClean="0"/>
              <a:t> Salem 420722, </a:t>
            </a:r>
            <a:r>
              <a:rPr lang="en-US" sz="2300" dirty="0" err="1" smtClean="0"/>
              <a:t>BayST</a:t>
            </a:r>
            <a:r>
              <a:rPr lang="en-US" sz="2300" dirty="0" smtClean="0"/>
              <a:t> Lawrence 420121, </a:t>
            </a:r>
            <a:r>
              <a:rPr lang="en-US" sz="2300" dirty="0" err="1" smtClean="0"/>
              <a:t>GranST</a:t>
            </a:r>
            <a:r>
              <a:rPr lang="en-US" sz="2300" dirty="0" smtClean="0"/>
              <a:t> Granite 420206)</a:t>
            </a:r>
          </a:p>
          <a:p>
            <a:pPr>
              <a:buNone/>
            </a:pPr>
            <a:r>
              <a:rPr lang="en-US" sz="2300" dirty="0"/>
              <a:t>	</a:t>
            </a:r>
            <a:r>
              <a:rPr lang="en-US" sz="2300" dirty="0" smtClean="0">
                <a:solidFill>
                  <a:srgbClr val="FF0000"/>
                </a:solidFill>
              </a:rPr>
              <a:t>Station 267 to Station 237 </a:t>
            </a:r>
            <a:r>
              <a:rPr lang="en-US" sz="2300" dirty="0" smtClean="0"/>
              <a:t>(Segment 266, Segment 265, Segment 261, Segment 260, Segment 256, Segment 249, Segment 245, Segment 241, Segment 237)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MLV </a:t>
            </a:r>
            <a:r>
              <a:rPr lang="en-US" sz="2300" dirty="0">
                <a:solidFill>
                  <a:srgbClr val="FF0000"/>
                </a:solidFill>
              </a:rPr>
              <a:t>336 to Station 319 </a:t>
            </a:r>
            <a:r>
              <a:rPr lang="en-US" sz="2300" dirty="0"/>
              <a:t>(Segment 324, Segment 321, Segment 320, Segment 394, Segment 319)</a:t>
            </a:r>
          </a:p>
          <a:p>
            <a:r>
              <a:rPr lang="en-US" sz="2300" dirty="0">
                <a:solidFill>
                  <a:srgbClr val="FF0000"/>
                </a:solidFill>
              </a:rPr>
              <a:t>Station 219 to Station 318 </a:t>
            </a:r>
            <a:r>
              <a:rPr lang="en-US" sz="2300" dirty="0"/>
              <a:t>(Segment 300, Segment 307, Segment 313, Segment 314, Segment 315, </a:t>
            </a:r>
            <a:r>
              <a:rPr lang="en-US" sz="2300" dirty="0" smtClean="0"/>
              <a:t>Segment 316, Segment </a:t>
            </a:r>
            <a:r>
              <a:rPr lang="en-US" sz="2300" dirty="0"/>
              <a:t>317, Segment 318</a:t>
            </a:r>
            <a:r>
              <a:rPr lang="en-US" sz="2300" dirty="0" smtClean="0"/>
              <a:t>)</a:t>
            </a:r>
          </a:p>
          <a:p>
            <a:r>
              <a:rPr lang="en-US" sz="2300" dirty="0">
                <a:solidFill>
                  <a:srgbClr val="FF0000"/>
                </a:solidFill>
              </a:rPr>
              <a:t>Niagara Spur North to South </a:t>
            </a:r>
            <a:r>
              <a:rPr lang="en-US" sz="2300" dirty="0"/>
              <a:t>(Segment 296, Segment 295</a:t>
            </a:r>
            <a:r>
              <a:rPr lang="en-US" sz="2300" dirty="0" smtClean="0"/>
              <a:t>)</a:t>
            </a:r>
            <a:endParaRPr lang="en-US" sz="2300" dirty="0"/>
          </a:p>
          <a:p>
            <a:r>
              <a:rPr lang="en-US" sz="2300" dirty="0" smtClean="0">
                <a:solidFill>
                  <a:srgbClr val="FF0000"/>
                </a:solidFill>
              </a:rPr>
              <a:t>STA </a:t>
            </a:r>
            <a:r>
              <a:rPr lang="en-US" sz="2300" dirty="0">
                <a:solidFill>
                  <a:srgbClr val="FF0000"/>
                </a:solidFill>
              </a:rPr>
              <a:t>110 to Segment 112 (Broad Run Lateral) 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C000"/>
                </a:solidFill>
              </a:rPr>
              <a:t>    </a:t>
            </a:r>
            <a:r>
              <a:rPr lang="en-US" sz="2300" dirty="0"/>
              <a:t>(Segment 111, Segment 112)</a:t>
            </a:r>
          </a:p>
          <a:p>
            <a:r>
              <a:rPr lang="en-US" sz="2300" dirty="0">
                <a:solidFill>
                  <a:srgbClr val="FF0000"/>
                </a:solidFill>
              </a:rPr>
              <a:t>STA 110 to Segment 114 (Broad Run Lateral) 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C000"/>
                </a:solidFill>
              </a:rPr>
              <a:t>    </a:t>
            </a:r>
            <a:r>
              <a:rPr lang="en-US" sz="2300" dirty="0"/>
              <a:t>(Segment 111, Segment 114)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http://intranet/procurement/facilities/logos_online/images/LOGOS/kmlogo_tgpl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75" y="6205537"/>
            <a:ext cx="1656292" cy="514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3589" y="6462712"/>
            <a:ext cx="413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Gold denotes new addition/change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689" y="2178755"/>
            <a:ext cx="89172" cy="1128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55" y="75077"/>
            <a:ext cx="8545285" cy="671601"/>
          </a:xfrm>
        </p:spPr>
        <p:txBody>
          <a:bodyPr/>
          <a:lstStyle/>
          <a:p>
            <a:pPr algn="ctr"/>
            <a:r>
              <a:rPr lang="en-US" dirty="0" smtClean="0"/>
              <a:t>Backhaul Path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6" y="791268"/>
            <a:ext cx="8545285" cy="545886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Rio Bravo Delivery Meter 421017/</a:t>
            </a:r>
            <a:r>
              <a:rPr lang="en-US" sz="2200" dirty="0" err="1" smtClean="0">
                <a:solidFill>
                  <a:srgbClr val="C00000"/>
                </a:solidFill>
              </a:rPr>
              <a:t>Cenagas</a:t>
            </a:r>
            <a:r>
              <a:rPr lang="en-US" sz="2200" dirty="0" smtClean="0">
                <a:solidFill>
                  <a:srgbClr val="C00000"/>
                </a:solidFill>
              </a:rPr>
              <a:t> Delivery Meter 450261 to Station 1 </a:t>
            </a:r>
            <a:r>
              <a:rPr lang="en-US" sz="2200" dirty="0" smtClean="0"/>
              <a:t>(</a:t>
            </a:r>
            <a:r>
              <a:rPr lang="en-US" sz="2200" dirty="0" err="1" smtClean="0"/>
              <a:t>Seg</a:t>
            </a:r>
            <a:r>
              <a:rPr lang="en-US" sz="2200" dirty="0" smtClean="0"/>
              <a:t> 491 or </a:t>
            </a:r>
            <a:r>
              <a:rPr lang="en-US" sz="2200" dirty="0" err="1" smtClean="0"/>
              <a:t>Seg</a:t>
            </a:r>
            <a:r>
              <a:rPr lang="en-US" sz="2200" dirty="0" smtClean="0"/>
              <a:t> 492, </a:t>
            </a:r>
            <a:r>
              <a:rPr lang="en-US" sz="2200" dirty="0" err="1" smtClean="0"/>
              <a:t>Seg</a:t>
            </a:r>
            <a:r>
              <a:rPr lang="en-US" sz="2200" dirty="0" smtClean="0"/>
              <a:t> 490, </a:t>
            </a:r>
            <a:r>
              <a:rPr lang="en-US" sz="2200" dirty="0" err="1" smtClean="0"/>
              <a:t>Seg</a:t>
            </a:r>
            <a:r>
              <a:rPr lang="en-US" sz="2200" dirty="0" smtClean="0"/>
              <a:t> 410, </a:t>
            </a:r>
            <a:r>
              <a:rPr lang="en-US" sz="2200" dirty="0" err="1" smtClean="0"/>
              <a:t>Seg</a:t>
            </a:r>
            <a:r>
              <a:rPr lang="en-US" sz="2200" dirty="0" smtClean="0"/>
              <a:t> 409,Seg 406)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STA 87 to STA 219 </a:t>
            </a:r>
            <a:r>
              <a:rPr lang="en-US" sz="2200" dirty="0" smtClean="0"/>
              <a:t>(</a:t>
            </a:r>
            <a:r>
              <a:rPr lang="en-US" sz="2200" dirty="0" err="1" smtClean="0"/>
              <a:t>Seg</a:t>
            </a:r>
            <a:r>
              <a:rPr lang="en-US" sz="2200" dirty="0" smtClean="0"/>
              <a:t> </a:t>
            </a:r>
            <a:r>
              <a:rPr lang="en-US" sz="2200" dirty="0"/>
              <a:t>187, </a:t>
            </a:r>
            <a:r>
              <a:rPr lang="en-US" sz="2200" dirty="0" err="1"/>
              <a:t>Seg</a:t>
            </a:r>
            <a:r>
              <a:rPr lang="en-US" sz="2200" dirty="0"/>
              <a:t> 110, Segment 200, </a:t>
            </a:r>
            <a:r>
              <a:rPr lang="en-US" sz="2200" dirty="0" err="1"/>
              <a:t>Seg</a:t>
            </a:r>
            <a:r>
              <a:rPr lang="en-US" sz="2200" dirty="0"/>
              <a:t> 204, </a:t>
            </a:r>
            <a:r>
              <a:rPr lang="en-US" sz="2200" dirty="0" err="1"/>
              <a:t>Seg</a:t>
            </a:r>
            <a:r>
              <a:rPr lang="en-US" sz="2200" dirty="0"/>
              <a:t> 209, </a:t>
            </a:r>
            <a:r>
              <a:rPr lang="en-US" sz="2200" dirty="0" err="1"/>
              <a:t>Seg</a:t>
            </a:r>
            <a:r>
              <a:rPr lang="en-US" sz="2200" dirty="0"/>
              <a:t> 212, </a:t>
            </a:r>
            <a:r>
              <a:rPr lang="en-US" sz="2200" dirty="0" err="1"/>
              <a:t>Seg</a:t>
            </a:r>
            <a:r>
              <a:rPr lang="en-US" sz="2200" dirty="0"/>
              <a:t> 214, </a:t>
            </a:r>
            <a:r>
              <a:rPr lang="en-US" sz="2200" dirty="0" err="1"/>
              <a:t>Seg</a:t>
            </a:r>
            <a:r>
              <a:rPr lang="en-US" sz="2200" dirty="0"/>
              <a:t> 216, </a:t>
            </a:r>
            <a:r>
              <a:rPr lang="en-US" sz="2200" dirty="0" err="1"/>
              <a:t>Seg</a:t>
            </a:r>
            <a:r>
              <a:rPr lang="en-US" sz="2200" dirty="0"/>
              <a:t> 217</a:t>
            </a:r>
            <a:r>
              <a:rPr lang="en-US" sz="2200" dirty="0" smtClean="0"/>
              <a:t>)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STA 823 to STA 40 (KN Line East to West Segment 501)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MLV 820 to Station 823 (KS Line West to East) 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C000"/>
                </a:solidFill>
              </a:rPr>
              <a:t>    </a:t>
            </a:r>
            <a:r>
              <a:rPr lang="en-US" sz="2200" dirty="0"/>
              <a:t>(Segment </a:t>
            </a:r>
            <a:r>
              <a:rPr lang="en-US" sz="2200" dirty="0" smtClean="0"/>
              <a:t>820, </a:t>
            </a:r>
            <a:r>
              <a:rPr lang="en-US" sz="2200" dirty="0"/>
              <a:t>Segment </a:t>
            </a:r>
            <a:r>
              <a:rPr lang="en-US" sz="2200" dirty="0" smtClean="0"/>
              <a:t>822)</a:t>
            </a:r>
            <a:endParaRPr lang="en-US" sz="2200" dirty="0"/>
          </a:p>
          <a:p>
            <a:r>
              <a:rPr lang="en-US" sz="2200" dirty="0" smtClean="0">
                <a:solidFill>
                  <a:srgbClr val="FF0000"/>
                </a:solidFill>
              </a:rPr>
              <a:t>Station 823 </a:t>
            </a:r>
            <a:r>
              <a:rPr lang="en-US" sz="2200" dirty="0">
                <a:solidFill>
                  <a:srgbClr val="FF0000"/>
                </a:solidFill>
              </a:rPr>
              <a:t>to Station </a:t>
            </a:r>
            <a:r>
              <a:rPr lang="en-US" sz="2200" dirty="0" smtClean="0">
                <a:solidFill>
                  <a:srgbClr val="FF0000"/>
                </a:solidFill>
              </a:rPr>
              <a:t>860 </a:t>
            </a:r>
            <a:r>
              <a:rPr lang="en-US" sz="2200" dirty="0" smtClean="0"/>
              <a:t>(Segment 823, Segment 834, Segment 847)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Station 860 to Station 87 </a:t>
            </a:r>
            <a:r>
              <a:rPr lang="en-US" sz="2200" dirty="0" smtClean="0"/>
              <a:t>(Segment 860)</a:t>
            </a:r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Station </a:t>
            </a:r>
            <a:r>
              <a:rPr lang="en-US" sz="2200" dirty="0" smtClean="0">
                <a:solidFill>
                  <a:srgbClr val="FF0000"/>
                </a:solidFill>
              </a:rPr>
              <a:t>527 </a:t>
            </a:r>
            <a:r>
              <a:rPr lang="en-US" sz="2200" dirty="0">
                <a:solidFill>
                  <a:srgbClr val="FF0000"/>
                </a:solidFill>
              </a:rPr>
              <a:t>to Station 860 </a:t>
            </a:r>
            <a:r>
              <a:rPr lang="en-US" sz="2200" dirty="0" smtClean="0"/>
              <a:t>(Segment 527, </a:t>
            </a:r>
            <a:r>
              <a:rPr lang="en-US" sz="2200" dirty="0" smtClean="0">
                <a:solidFill>
                  <a:srgbClr val="FFCC00"/>
                </a:solidFill>
              </a:rPr>
              <a:t>Segment 530</a:t>
            </a:r>
            <a:r>
              <a:rPr lang="en-US" sz="2200" dirty="0" smtClean="0"/>
              <a:t>, Segment </a:t>
            </a:r>
            <a:r>
              <a:rPr lang="en-US" sz="2200" dirty="0"/>
              <a:t>534, </a:t>
            </a:r>
            <a:r>
              <a:rPr lang="en-US" sz="2200" dirty="0" smtClean="0">
                <a:solidFill>
                  <a:srgbClr val="FFCC00"/>
                </a:solidFill>
              </a:rPr>
              <a:t>Segment 539</a:t>
            </a:r>
            <a:r>
              <a:rPr lang="en-US" sz="2200" dirty="0" smtClean="0"/>
              <a:t>, Segment </a:t>
            </a:r>
            <a:r>
              <a:rPr lang="en-US" sz="2200" dirty="0"/>
              <a:t>542, Segment 548)</a:t>
            </a:r>
          </a:p>
          <a:p>
            <a:r>
              <a:rPr lang="en-US" sz="2200" dirty="0">
                <a:solidFill>
                  <a:srgbClr val="FF0000"/>
                </a:solidFill>
              </a:rPr>
              <a:t>Carthage Lateral </a:t>
            </a:r>
            <a:r>
              <a:rPr lang="en-US" sz="2200" dirty="0"/>
              <a:t>(from Station 40 to the end of the lateral) (Segment 700 from mainline to End of lateral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DCD7-5F41-482A-A480-41CA8E6AE5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http://intranet/procurement/facilities/logos_online/images/LOGOS/kmlogo_tgpl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308" y="6177618"/>
            <a:ext cx="1633932" cy="514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5678" y="625012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Gold denotes new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addition/change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 External Template_Tennessee Gas Pipeline (OnSc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External Template_Tennessee Gas Pipeline (OnScreen)</Template>
  <TotalTime>1836</TotalTime>
  <Words>492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Tahoma</vt:lpstr>
      <vt:lpstr>Wingdings</vt:lpstr>
      <vt:lpstr>2010 External Template_Tennessee Gas Pipeline (OnScreen)</vt:lpstr>
      <vt:lpstr>QUALIFICATIONS FOR BACKHAUL FUEL Effective 11-1-2024</vt:lpstr>
      <vt:lpstr>Tennessee Gas Pipeline Segment Map north of STA 87</vt:lpstr>
      <vt:lpstr>Tennessee Gas Pipeline Segment Map south of STA 87</vt:lpstr>
      <vt:lpstr>Backhaul Path Chains</vt:lpstr>
      <vt:lpstr>Backhaul Path Chains</vt:lpstr>
    </vt:vector>
  </TitlesOfParts>
  <Company>El Paso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Name</dc:title>
  <dc:creator>Erin Mortimer</dc:creator>
  <cp:lastModifiedBy>Soape, Cathy C</cp:lastModifiedBy>
  <cp:revision>176</cp:revision>
  <cp:lastPrinted>2017-06-13T15:03:41Z</cp:lastPrinted>
  <dcterms:created xsi:type="dcterms:W3CDTF">2010-09-29T21:24:13Z</dcterms:created>
  <dcterms:modified xsi:type="dcterms:W3CDTF">2024-10-28T19:52:42Z</dcterms:modified>
</cp:coreProperties>
</file>