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56" r:id="rId5"/>
    <p:sldId id="257" r:id="rId6"/>
    <p:sldId id="259" r:id="rId7"/>
    <p:sldId id="261" r:id="rId8"/>
    <p:sldId id="262" r:id="rId9"/>
    <p:sldId id="263" r:id="rId10"/>
    <p:sldId id="266" r:id="rId11"/>
    <p:sldId id="267" r:id="rId12"/>
    <p:sldId id="268" r:id="rId13"/>
    <p:sldId id="270" r:id="rId14"/>
    <p:sldId id="272" r:id="rId15"/>
    <p:sldId id="274" r:id="rId16"/>
    <p:sldId id="276" r:id="rId17"/>
    <p:sldId id="277" r:id="rId18"/>
    <p:sldId id="278" r:id="rId19"/>
    <p:sldId id="299" r:id="rId20"/>
    <p:sldId id="300" r:id="rId21"/>
    <p:sldId id="297" r:id="rId22"/>
    <p:sldId id="298" r:id="rId23"/>
    <p:sldId id="295" r:id="rId24"/>
    <p:sldId id="296" r:id="rId25"/>
    <p:sldId id="294" r:id="rId26"/>
    <p:sldId id="287" r:id="rId27"/>
    <p:sldId id="290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2C7D06-18DB-4A54-989A-A74C9B21EF7F}" v="22" dt="2025-05-21T16:57:40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42" tIns="46571" rIns="93142" bIns="465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6434"/>
          </a:xfrm>
          <a:prstGeom prst="rect">
            <a:avLst/>
          </a:prstGeom>
        </p:spPr>
        <p:txBody>
          <a:bodyPr vert="horz" lIns="93142" tIns="46571" rIns="93142" bIns="46571" rtlCol="0"/>
          <a:lstStyle>
            <a:lvl1pPr algn="r">
              <a:defRPr sz="1200"/>
            </a:lvl1pPr>
          </a:lstStyle>
          <a:p>
            <a:fld id="{0A91E3B3-26A5-46E3-89D3-706A751AEB1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2" tIns="46571" rIns="93142" bIns="465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5"/>
            <a:ext cx="5608320" cy="3660458"/>
          </a:xfrm>
          <a:prstGeom prst="rect">
            <a:avLst/>
          </a:prstGeom>
        </p:spPr>
        <p:txBody>
          <a:bodyPr vert="horz" lIns="93142" tIns="46571" rIns="93142" bIns="465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42" tIns="46571" rIns="93142" bIns="465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70"/>
            <a:ext cx="3037840" cy="466433"/>
          </a:xfrm>
          <a:prstGeom prst="rect">
            <a:avLst/>
          </a:prstGeom>
        </p:spPr>
        <p:txBody>
          <a:bodyPr vert="horz" lIns="93142" tIns="46571" rIns="93142" bIns="46571" rtlCol="0" anchor="b"/>
          <a:lstStyle>
            <a:lvl1pPr algn="r">
              <a:defRPr sz="1200"/>
            </a:lvl1pPr>
          </a:lstStyle>
          <a:p>
            <a:fld id="{E45A3097-7A98-4DC0-B3FC-2868A359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8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A3097-7A98-4DC0-B3FC-2868A3590E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3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99" y="0"/>
            <a:ext cx="36515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827" y="2533656"/>
            <a:ext cx="1131888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27" y="4146549"/>
            <a:ext cx="11318887" cy="5397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spcBef>
                <a:spcPts val="18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20797" y="2341563"/>
            <a:ext cx="113415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12192127" cy="914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A red lightning bolt with white text&#10;&#10;Description automatically generated">
            <a:extLst>
              <a:ext uri="{FF2B5EF4-FFF2-40B4-BE49-F238E27FC236}">
                <a16:creationId xmlns:a16="http://schemas.microsoft.com/office/drawing/2014/main" id="{2B5529BE-7564-7683-A395-02B2B22AB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7" y="536578"/>
            <a:ext cx="4778045" cy="13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9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4592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5033" y="1049422"/>
            <a:ext cx="5760308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5194" y="1049422"/>
            <a:ext cx="5723238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62346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3096" y="949926"/>
            <a:ext cx="567634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text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3095" y="1846048"/>
            <a:ext cx="5676343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7189" y="949926"/>
            <a:ext cx="59348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37189" y="1846048"/>
            <a:ext cx="5934891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2990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51814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6032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38200" y="282225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2343150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984" y="987425"/>
            <a:ext cx="110881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4689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112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47390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811C-0C0C-00F5-AF52-7D663572A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C2723-8281-4E1D-3F3E-28789FAF8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DB597-50B7-68A9-E332-5186B46E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63AC5-4126-E9D4-A32C-EA4DBFB6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48FDC-26DC-659B-81C7-F2AD822B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3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4" b="14260"/>
          <a:stretch/>
        </p:blipFill>
        <p:spPr>
          <a:xfrm>
            <a:off x="-18420" y="0"/>
            <a:ext cx="1221042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32211" y="209887"/>
            <a:ext cx="10395886" cy="249339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23" y="1115203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4A12EA4C-FB3F-D230-BBCF-C25C315AF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6" y="309966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0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/>
          <a:stretch/>
        </p:blipFill>
        <p:spPr>
          <a:xfrm>
            <a:off x="770" y="46653"/>
            <a:ext cx="12192000" cy="68113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8420" y="273612"/>
            <a:ext cx="10156928" cy="2493396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23" y="1098728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BC29E148-894C-D338-7C16-6C8DBEEBD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6" y="309966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1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23170" r="2442" b="5063"/>
          <a:stretch/>
        </p:blipFill>
        <p:spPr>
          <a:xfrm>
            <a:off x="-18420" y="50039"/>
            <a:ext cx="12191370" cy="68079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7598" y="3909219"/>
            <a:ext cx="10181723" cy="242722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72" y="4651436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11A5DF1A-9B16-12B3-EF7A-6041650FF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4" y="3785951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17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" b="3946"/>
          <a:stretch/>
        </p:blipFill>
        <p:spPr>
          <a:xfrm>
            <a:off x="-18420" y="0"/>
            <a:ext cx="12205658" cy="6700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2488" y="3823395"/>
            <a:ext cx="10181723" cy="242722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72" y="4676141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B3DC4FC3-6372-6063-3077-194DADEA3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5" y="3968607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01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1"/>
          <a:stretch/>
        </p:blipFill>
        <p:spPr>
          <a:xfrm>
            <a:off x="376" y="50039"/>
            <a:ext cx="12191624" cy="66936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8420" y="243588"/>
            <a:ext cx="10181723" cy="242722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4" y="1035223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0A8B14DA-7CE4-367A-4C04-72CB29553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6" y="264611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50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5" b="13070"/>
          <a:stretch/>
        </p:blipFill>
        <p:spPr>
          <a:xfrm>
            <a:off x="-18420" y="-28576"/>
            <a:ext cx="1221042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8548" y="3929763"/>
            <a:ext cx="10181723" cy="242722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7573" y="4669791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554D9953-A830-231E-048B-DEECC3FFC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5" y="3901188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17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548" y="3929763"/>
            <a:ext cx="10181723" cy="242722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7573" y="4422651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" y="4158112"/>
            <a:ext cx="4561161" cy="9995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" b="16125"/>
          <a:stretch/>
        </p:blipFill>
        <p:spPr>
          <a:xfrm>
            <a:off x="-18549" y="50039"/>
            <a:ext cx="12218235" cy="66936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8549" y="3929763"/>
            <a:ext cx="9829300" cy="242722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7573" y="4760405"/>
            <a:ext cx="9158417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bg2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3" name="Picture 2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04EC1DBB-95A1-8910-FA6E-5BBF15A15D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2" y="4083473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827" y="2533656"/>
            <a:ext cx="1131888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27" y="4146549"/>
            <a:ext cx="11318887" cy="5397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spcBef>
                <a:spcPts val="18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127" cy="914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8" b="16125"/>
          <a:stretch/>
        </p:blipFill>
        <p:spPr>
          <a:xfrm>
            <a:off x="8896350" y="275305"/>
            <a:ext cx="3150936" cy="12556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" b="3946"/>
          <a:stretch/>
        </p:blipFill>
        <p:spPr>
          <a:xfrm>
            <a:off x="8896350" y="1647222"/>
            <a:ext cx="3150936" cy="1729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/>
          <a:stretch/>
        </p:blipFill>
        <p:spPr>
          <a:xfrm>
            <a:off x="8898480" y="3493312"/>
            <a:ext cx="3148806" cy="17591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0" b="27051"/>
          <a:stretch/>
        </p:blipFill>
        <p:spPr>
          <a:xfrm>
            <a:off x="8896350" y="5365227"/>
            <a:ext cx="3150936" cy="123505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42826" y="4073530"/>
            <a:ext cx="5659444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red lightning bolt with white text&#10;&#10;Description automatically generated">
            <a:extLst>
              <a:ext uri="{FF2B5EF4-FFF2-40B4-BE49-F238E27FC236}">
                <a16:creationId xmlns:a16="http://schemas.microsoft.com/office/drawing/2014/main" id="{ECF95FEE-7A91-1A69-79AB-629E91827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7" y="536578"/>
            <a:ext cx="5682375" cy="16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92" y="950582"/>
            <a:ext cx="119574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97353" y="823784"/>
            <a:ext cx="11979317" cy="12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FF50AA-0E9A-7E07-D628-87B31B7B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B3AF96C5-5070-591F-0B0A-D11A9265C66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08" y="176624"/>
            <a:ext cx="20955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2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o_murillo@kindermorgan.com" TargetMode="External"/><Relationship Id="rId2" Type="http://schemas.openxmlformats.org/officeDocument/2006/relationships/hyperlink" Target="mailto:skyler_spyker@kindermorgan.com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Darren_lapoint@kindermorgan.com" TargetMode="External"/><Relationship Id="rId4" Type="http://schemas.openxmlformats.org/officeDocument/2006/relationships/hyperlink" Target="mailto:jimmy_reese@kindermorgan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0A7360F-5153-4437-8964-9375F0C786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Southern Natural Gas Company</a:t>
            </a:r>
            <a:br>
              <a:rPr lang="en-US" sz="4800" dirty="0"/>
            </a:br>
            <a:r>
              <a:rPr lang="en-US" sz="4800" dirty="0"/>
              <a:t>2025 </a:t>
            </a:r>
            <a:r>
              <a:rPr lang="en-US" sz="4800"/>
              <a:t>Outage Review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D73AEF-D8B3-B0D4-69CE-6650B7589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alibri heading"/>
              </a:rPr>
              <a:t>May 21</a:t>
            </a:r>
            <a:r>
              <a:rPr lang="en-US" sz="2400" baseline="30000" dirty="0">
                <a:solidFill>
                  <a:schemeClr val="tx1"/>
                </a:solidFill>
                <a:latin typeface="Calibri heading"/>
              </a:rPr>
              <a:t>st</a:t>
            </a:r>
            <a:r>
              <a:rPr lang="en-US" sz="2400" dirty="0">
                <a:solidFill>
                  <a:schemeClr val="tx1"/>
                </a:solidFill>
                <a:latin typeface="Calibri heading"/>
              </a:rPr>
              <a:t>,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8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5982E-DA00-9001-9639-B619B771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7F352F-A1B3-84B2-5F6E-091C06DE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SNG South System Pigging</a:t>
            </a:r>
            <a:r>
              <a:rPr lang="en-US" sz="2800"/>
              <a:t> </a:t>
            </a:r>
            <a:r>
              <a:rPr lang="en-US"/>
              <a:t>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9CE54-2B8D-2A40-2175-84A2415559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" y="516986"/>
            <a:ext cx="4976078" cy="6445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May/June/July/August</a:t>
            </a:r>
          </a:p>
        </p:txBody>
      </p:sp>
      <p:sp>
        <p:nvSpPr>
          <p:cNvPr id="51" name="Line Callout 1 60">
            <a:extLst>
              <a:ext uri="{FF2B5EF4-FFF2-40B4-BE49-F238E27FC236}">
                <a16:creationId xmlns:a16="http://schemas.microsoft.com/office/drawing/2014/main" id="{4129160F-35C8-595D-14D8-86A88AA1C585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pic>
        <p:nvPicPr>
          <p:cNvPr id="65" name="Content Placeholder 3" descr="south system.bmp">
            <a:extLst>
              <a:ext uri="{FF2B5EF4-FFF2-40B4-BE49-F238E27FC236}">
                <a16:creationId xmlns:a16="http://schemas.microsoft.com/office/drawing/2014/main" id="{14D6007A-8D82-B61E-41AE-816E0744B4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6633" b="27424"/>
          <a:stretch/>
        </p:blipFill>
        <p:spPr>
          <a:xfrm>
            <a:off x="2155371" y="1189438"/>
            <a:ext cx="8252883" cy="4985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18A46F3D-3CF3-043B-1F4D-6C7EBE98F2C3}"/>
              </a:ext>
            </a:extLst>
          </p:cNvPr>
          <p:cNvGrpSpPr/>
          <p:nvPr/>
        </p:nvGrpSpPr>
        <p:grpSpPr>
          <a:xfrm>
            <a:off x="2002971" y="1621248"/>
            <a:ext cx="7872413" cy="3207284"/>
            <a:chOff x="762000" y="2057400"/>
            <a:chExt cx="7872413" cy="3207284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1C264E5A-C410-DB9B-1BD6-C71F86597EEC}"/>
                </a:ext>
              </a:extLst>
            </p:cNvPr>
            <p:cNvSpPr/>
            <p:nvPr/>
          </p:nvSpPr>
          <p:spPr>
            <a:xfrm>
              <a:off x="1104900" y="454389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DB63B71D-D41D-5107-F0E0-63E3980060FE}"/>
                </a:ext>
              </a:extLst>
            </p:cNvPr>
            <p:cNvSpPr/>
            <p:nvPr/>
          </p:nvSpPr>
          <p:spPr>
            <a:xfrm>
              <a:off x="1497812" y="4370833"/>
              <a:ext cx="86519" cy="86488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E566CA7B-9C47-C00F-DAB2-BE63D4D3C8B1}"/>
                </a:ext>
              </a:extLst>
            </p:cNvPr>
            <p:cNvSpPr/>
            <p:nvPr/>
          </p:nvSpPr>
          <p:spPr>
            <a:xfrm>
              <a:off x="1839203" y="419456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FACAC4F7-4CF9-F1F4-05A3-D160DC14E9F7}"/>
                </a:ext>
              </a:extLst>
            </p:cNvPr>
            <p:cNvSpPr/>
            <p:nvPr/>
          </p:nvSpPr>
          <p:spPr>
            <a:xfrm>
              <a:off x="2295940" y="403748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DC143AA4-0E97-9D36-0BA8-53EBA539309B}"/>
                </a:ext>
              </a:extLst>
            </p:cNvPr>
            <p:cNvSpPr/>
            <p:nvPr/>
          </p:nvSpPr>
          <p:spPr>
            <a:xfrm>
              <a:off x="2755899" y="3865563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926FD59-A48D-E595-E4E8-84276D0FD84A}"/>
                </a:ext>
              </a:extLst>
            </p:cNvPr>
            <p:cNvSpPr/>
            <p:nvPr/>
          </p:nvSpPr>
          <p:spPr>
            <a:xfrm>
              <a:off x="3380185" y="3835484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CCC492F2-96D0-A8F0-D0C8-1A0381E887E0}"/>
                </a:ext>
              </a:extLst>
            </p:cNvPr>
            <p:cNvSpPr/>
            <p:nvPr/>
          </p:nvSpPr>
          <p:spPr>
            <a:xfrm>
              <a:off x="3895136" y="3813696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71693529-FB7B-F6F8-A9F2-6991AA4C111E}"/>
                </a:ext>
              </a:extLst>
            </p:cNvPr>
            <p:cNvSpPr/>
            <p:nvPr/>
          </p:nvSpPr>
          <p:spPr>
            <a:xfrm>
              <a:off x="4658519" y="3776662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F85D9CFB-5C3F-0CF1-35DC-F0FF64F4D7A1}"/>
                </a:ext>
              </a:extLst>
            </p:cNvPr>
            <p:cNvSpPr/>
            <p:nvPr/>
          </p:nvSpPr>
          <p:spPr>
            <a:xfrm>
              <a:off x="5180942" y="3652441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6083D573-4CC1-4A40-E62E-824159E9C90A}"/>
                </a:ext>
              </a:extLst>
            </p:cNvPr>
            <p:cNvSpPr/>
            <p:nvPr/>
          </p:nvSpPr>
          <p:spPr>
            <a:xfrm>
              <a:off x="5490633" y="3448579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E3FC3E51-AAB2-D666-5C38-E75D3F8DC6AE}"/>
                </a:ext>
              </a:extLst>
            </p:cNvPr>
            <p:cNvSpPr/>
            <p:nvPr/>
          </p:nvSpPr>
          <p:spPr>
            <a:xfrm>
              <a:off x="6076950" y="3281363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ECE9F32C-B1AE-C044-7835-239E4BC0DC46}"/>
                </a:ext>
              </a:extLst>
            </p:cNvPr>
            <p:cNvSpPr/>
            <p:nvPr/>
          </p:nvSpPr>
          <p:spPr>
            <a:xfrm>
              <a:off x="6563519" y="313372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FFBB47BE-007B-46F5-48E8-146DBBB90BC7}"/>
                </a:ext>
              </a:extLst>
            </p:cNvPr>
            <p:cNvSpPr/>
            <p:nvPr/>
          </p:nvSpPr>
          <p:spPr>
            <a:xfrm>
              <a:off x="6934200" y="2895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D8C24F7D-48CA-DB0D-F246-DD75803F0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036" y="3902146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MS</a:t>
              </a:r>
            </a:p>
          </p:txBody>
        </p: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29145B13-3AC0-E94A-41F0-5FC1259FD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32004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</a:t>
              </a:r>
            </a:p>
          </p:txBody>
        </p:sp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6709853C-DBE5-221B-3EF8-C55A349DB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4635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GA</a:t>
              </a: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F479C84D-806D-053A-AF2F-8036A9947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0119" y="4253089"/>
              <a:ext cx="5619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Enterprise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CDFE8FA1-FC30-403E-E870-743DE9538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4614067"/>
              <a:ext cx="519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Gwinville</a:t>
              </a:r>
            </a:p>
          </p:txBody>
        </p:sp>
        <p:sp>
          <p:nvSpPr>
            <p:cNvPr id="23" name="TextBox 26">
              <a:extLst>
                <a:ext uri="{FF2B5EF4-FFF2-40B4-BE49-F238E27FC236}">
                  <a16:creationId xmlns:a16="http://schemas.microsoft.com/office/drawing/2014/main" id="{98A485EB-EB9B-026C-ACE0-62F2692E3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1654" y="3960245"/>
              <a:ext cx="4079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Selma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FFFFFDD0-E7CD-BD7D-FF38-1BFAB24D4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104" y="3601838"/>
              <a:ext cx="4540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Auburn</a:t>
              </a:r>
            </a:p>
          </p:txBody>
        </p:sp>
        <p:sp>
          <p:nvSpPr>
            <p:cNvPr id="25" name="TextBox 29">
              <a:extLst>
                <a:ext uri="{FF2B5EF4-FFF2-40B4-BE49-F238E27FC236}">
                  <a16:creationId xmlns:a16="http://schemas.microsoft.com/office/drawing/2014/main" id="{28EF7C70-09DC-56B8-0E5D-8BD16E0CC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671" y="3455598"/>
              <a:ext cx="4683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Ellerslie</a:t>
              </a:r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E5E70AC1-71CB-667D-2AB4-277FEC6DD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3505200"/>
              <a:ext cx="5984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Thomaston</a:t>
              </a:r>
            </a:p>
          </p:txBody>
        </p: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3B72F211-6142-88FE-5B30-ED4992D55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971800"/>
              <a:ext cx="5540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Ocmulgee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77B182F1-D904-1A44-DBDE-FA237D55D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2655" y="3240357"/>
              <a:ext cx="521297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Hall Gate</a:t>
              </a:r>
            </a:p>
          </p:txBody>
        </p:sp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531D83BA-F508-25F0-29F8-7676B3388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333" y="2562225"/>
              <a:ext cx="4238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Wrens</a:t>
              </a:r>
            </a:p>
          </p:txBody>
        </p:sp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502BCDBC-9906-8FB2-34B2-B8BCB9095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051" y="3952040"/>
              <a:ext cx="4460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Elmore</a:t>
              </a: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51B1B30A-598A-6E28-3DE6-A1D857BAD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970" y="4081095"/>
              <a:ext cx="347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York</a:t>
              </a:r>
            </a:p>
          </p:txBody>
        </p:sp>
        <p:sp>
          <p:nvSpPr>
            <p:cNvPr id="32" name="TextBox 36">
              <a:extLst>
                <a:ext uri="{FF2B5EF4-FFF2-40B4-BE49-F238E27FC236}">
                  <a16:creationId xmlns:a16="http://schemas.microsoft.com/office/drawing/2014/main" id="{49FFFAAE-1535-F3DF-B5D4-F42F39704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480" y="3986242"/>
              <a:ext cx="441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Gallion</a:t>
              </a:r>
            </a:p>
          </p:txBody>
        </p:sp>
        <p:sp>
          <p:nvSpPr>
            <p:cNvPr id="33" name="TextBox 37">
              <a:extLst>
                <a:ext uri="{FF2B5EF4-FFF2-40B4-BE49-F238E27FC236}">
                  <a16:creationId xmlns:a16="http://schemas.microsoft.com/office/drawing/2014/main" id="{2D726EA6-26C5-164D-242E-298DE4D9D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604" y="4437617"/>
              <a:ext cx="601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Bay Springs</a:t>
              </a:r>
            </a:p>
          </p:txBody>
        </p:sp>
        <p:sp>
          <p:nvSpPr>
            <p:cNvPr id="34" name="TextBox 44">
              <a:extLst>
                <a:ext uri="{FF2B5EF4-FFF2-40B4-BE49-F238E27FC236}">
                  <a16:creationId xmlns:a16="http://schemas.microsoft.com/office/drawing/2014/main" id="{F5B7B9A1-4D50-3BD2-DA39-07270781E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362200"/>
              <a:ext cx="4508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Atlanta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9C2CA65-454A-2656-FBD4-9DA4B1989D14}"/>
                </a:ext>
              </a:extLst>
            </p:cNvPr>
            <p:cNvSpPr/>
            <p:nvPr/>
          </p:nvSpPr>
          <p:spPr>
            <a:xfrm>
              <a:off x="8229600" y="3886200"/>
              <a:ext cx="76200" cy="76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TextBox 46">
              <a:extLst>
                <a:ext uri="{FF2B5EF4-FFF2-40B4-BE49-F238E27FC236}">
                  <a16:creationId xmlns:a16="http://schemas.microsoft.com/office/drawing/2014/main" id="{20A376AD-6481-0F85-8CA0-D01FD1A17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3657600"/>
              <a:ext cx="40481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Elba</a:t>
              </a:r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CA782E5C-879D-A3DF-9FDA-7BE4241F0968}"/>
                </a:ext>
              </a:extLst>
            </p:cNvPr>
            <p:cNvSpPr/>
            <p:nvPr/>
          </p:nvSpPr>
          <p:spPr>
            <a:xfrm>
              <a:off x="6705600" y="2133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48">
              <a:extLst>
                <a:ext uri="{FF2B5EF4-FFF2-40B4-BE49-F238E27FC236}">
                  <a16:creationId xmlns:a16="http://schemas.microsoft.com/office/drawing/2014/main" id="{0B1BEE66-413A-93A2-46E5-E515664CF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2057400"/>
              <a:ext cx="4968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Hartwell</a:t>
              </a:r>
            </a:p>
          </p:txBody>
        </p:sp>
        <p:sp>
          <p:nvSpPr>
            <p:cNvPr id="40" name="TextBox 51">
              <a:extLst>
                <a:ext uri="{FF2B5EF4-FFF2-40B4-BE49-F238E27FC236}">
                  <a16:creationId xmlns:a16="http://schemas.microsoft.com/office/drawing/2014/main" id="{995C881F-8CC4-8072-88A0-C15F00967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2286000"/>
              <a:ext cx="3889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Aiken</a:t>
              </a:r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2B3B85A0-F49A-D664-4049-450467BBF287}"/>
                </a:ext>
              </a:extLst>
            </p:cNvPr>
            <p:cNvSpPr/>
            <p:nvPr/>
          </p:nvSpPr>
          <p:spPr>
            <a:xfrm>
              <a:off x="4839489" y="396842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808ACA82-47F1-F14E-27D7-E2E07ABC80E9}"/>
                </a:ext>
              </a:extLst>
            </p:cNvPr>
            <p:cNvSpPr/>
            <p:nvPr/>
          </p:nvSpPr>
          <p:spPr>
            <a:xfrm>
              <a:off x="5562600" y="4495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620FA0CD-94AA-2420-9109-803F07953370}"/>
                </a:ext>
              </a:extLst>
            </p:cNvPr>
            <p:cNvSpPr/>
            <p:nvPr/>
          </p:nvSpPr>
          <p:spPr>
            <a:xfrm>
              <a:off x="6015650" y="508583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TextBox 55">
              <a:extLst>
                <a:ext uri="{FF2B5EF4-FFF2-40B4-BE49-F238E27FC236}">
                  <a16:creationId xmlns:a16="http://schemas.microsoft.com/office/drawing/2014/main" id="{6E5607D2-65AF-D00E-5882-ED429137C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3962400"/>
              <a:ext cx="6048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Holy Trinity</a:t>
              </a:r>
            </a:p>
          </p:txBody>
        </p:sp>
        <p:sp>
          <p:nvSpPr>
            <p:cNvPr id="45" name="TextBox 56">
              <a:extLst>
                <a:ext uri="{FF2B5EF4-FFF2-40B4-BE49-F238E27FC236}">
                  <a16:creationId xmlns:a16="http://schemas.microsoft.com/office/drawing/2014/main" id="{5CE24B50-5BA1-20EB-ECE6-279410A226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5467" y="4572000"/>
              <a:ext cx="4333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Albany</a:t>
              </a:r>
            </a:p>
          </p:txBody>
        </p:sp>
        <p:sp>
          <p:nvSpPr>
            <p:cNvPr id="46" name="TextBox 57">
              <a:extLst>
                <a:ext uri="{FF2B5EF4-FFF2-40B4-BE49-F238E27FC236}">
                  <a16:creationId xmlns:a16="http://schemas.microsoft.com/office/drawing/2014/main" id="{014A29D0-807D-2171-9145-AA0C62C09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900" y="5064659"/>
              <a:ext cx="3619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Pavo</a:t>
              </a:r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AC271549-0E06-0C83-5C5E-82247DBFF2AC}"/>
                </a:ext>
              </a:extLst>
            </p:cNvPr>
            <p:cNvSpPr/>
            <p:nvPr/>
          </p:nvSpPr>
          <p:spPr>
            <a:xfrm>
              <a:off x="7662069" y="4826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447C94B-8C28-7CA2-BED7-1534CFA90341}"/>
                </a:ext>
              </a:extLst>
            </p:cNvPr>
            <p:cNvSpPr txBox="1"/>
            <p:nvPr/>
          </p:nvSpPr>
          <p:spPr>
            <a:xfrm>
              <a:off x="7086600" y="4724400"/>
              <a:ext cx="56297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/>
                <a:t>Brookman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E2C789-5544-649B-2A43-D6F71323D847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7F9A35-89DE-A7F6-542B-BC747B845DD4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B9035A-CA2D-DB96-8046-44C431130A66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61" name="Flowchart: Connector 60">
                <a:extLst>
                  <a:ext uri="{FF2B5EF4-FFF2-40B4-BE49-F238E27FC236}">
                    <a16:creationId xmlns:a16="http://schemas.microsoft.com/office/drawing/2014/main" id="{5642222B-EBDF-0CB4-1A7F-F52E9402E94D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lowchart: Extract 61">
                <a:extLst>
                  <a:ext uri="{FF2B5EF4-FFF2-40B4-BE49-F238E27FC236}">
                    <a16:creationId xmlns:a16="http://schemas.microsoft.com/office/drawing/2014/main" id="{27A4BD27-6F0F-14F3-E431-7A8D612CD873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EF3E76-7806-6DE2-95A0-EB281483215F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B3153DFC-4648-5E49-AC68-05DEED94B465}"/>
              </a:ext>
            </a:extLst>
          </p:cNvPr>
          <p:cNvSpPr/>
          <p:nvPr/>
        </p:nvSpPr>
        <p:spPr>
          <a:xfrm>
            <a:off x="6600503" y="2369381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xtBox 61">
            <a:extLst>
              <a:ext uri="{FF2B5EF4-FFF2-40B4-BE49-F238E27FC236}">
                <a16:creationId xmlns:a16="http://schemas.microsoft.com/office/drawing/2014/main" id="{E96B9F09-A586-D6ED-DB7E-EE4EA253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343" y="2378130"/>
            <a:ext cx="49404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Fairburn</a:t>
            </a: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07E20692-3477-F008-5C2A-040EBEFFD298}"/>
              </a:ext>
            </a:extLst>
          </p:cNvPr>
          <p:cNvSpPr/>
          <p:nvPr/>
        </p:nvSpPr>
        <p:spPr>
          <a:xfrm>
            <a:off x="8685572" y="2923714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CFAC6039-F76A-15F7-064A-460EA1552B23}"/>
              </a:ext>
            </a:extLst>
          </p:cNvPr>
          <p:cNvSpPr/>
          <p:nvPr/>
        </p:nvSpPr>
        <p:spPr>
          <a:xfrm>
            <a:off x="9117373" y="3287781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B12B6929-8605-0132-1D54-19CD959E1A56}"/>
              </a:ext>
            </a:extLst>
          </p:cNvPr>
          <p:cNvSpPr/>
          <p:nvPr/>
        </p:nvSpPr>
        <p:spPr>
          <a:xfrm>
            <a:off x="9041180" y="4032856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B45CF37-1D6C-CEE8-DA0F-3D54A6C70FE7}"/>
              </a:ext>
            </a:extLst>
          </p:cNvPr>
          <p:cNvSpPr txBox="1"/>
          <p:nvPr/>
        </p:nvSpPr>
        <p:spPr>
          <a:xfrm>
            <a:off x="8647709" y="3847703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Hilliard</a:t>
            </a:r>
          </a:p>
        </p:txBody>
      </p:sp>
      <p:sp>
        <p:nvSpPr>
          <p:cNvPr id="66" name="TextBox 32">
            <a:extLst>
              <a:ext uri="{FF2B5EF4-FFF2-40B4-BE49-F238E27FC236}">
                <a16:creationId xmlns:a16="http://schemas.microsoft.com/office/drawing/2014/main" id="{4628E120-EE04-5421-B617-FC8E01FBF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4737" y="2988134"/>
            <a:ext cx="5677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Jefferson</a:t>
            </a:r>
          </a:p>
        </p:txBody>
      </p:sp>
      <p:sp>
        <p:nvSpPr>
          <p:cNvPr id="67" name="TextBox 32">
            <a:extLst>
              <a:ext uri="{FF2B5EF4-FFF2-40B4-BE49-F238E27FC236}">
                <a16:creationId xmlns:a16="http://schemas.microsoft.com/office/drawing/2014/main" id="{D25CBA15-D9D2-8AC4-40DA-14AFB99CC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719" y="3285526"/>
            <a:ext cx="4716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Rincon</a:t>
            </a:r>
          </a:p>
        </p:txBody>
      </p:sp>
      <p:sp>
        <p:nvSpPr>
          <p:cNvPr id="72" name="Line Callout 1 57">
            <a:extLst>
              <a:ext uri="{FF2B5EF4-FFF2-40B4-BE49-F238E27FC236}">
                <a16:creationId xmlns:a16="http://schemas.microsoft.com/office/drawing/2014/main" id="{5239CDC2-665A-9273-8EC1-A27083E652D7}"/>
              </a:ext>
            </a:extLst>
          </p:cNvPr>
          <p:cNvSpPr/>
          <p:nvPr/>
        </p:nvSpPr>
        <p:spPr>
          <a:xfrm>
            <a:off x="5854446" y="4333087"/>
            <a:ext cx="1549885" cy="712848"/>
          </a:xfrm>
          <a:prstGeom prst="borderCallout1">
            <a:avLst>
              <a:gd name="adj1" fmla="val -43011"/>
              <a:gd name="adj2" fmla="val 57557"/>
              <a:gd name="adj3" fmla="val 2034"/>
              <a:gd name="adj4" fmla="val 48544"/>
            </a:avLst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Main Line 01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Proj-SNG-38132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5-28-25 to 5-30-25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north of Albany</a:t>
            </a:r>
          </a:p>
        </p:txBody>
      </p:sp>
      <p:sp>
        <p:nvSpPr>
          <p:cNvPr id="76" name="TextBox 65">
            <a:extLst>
              <a:ext uri="{FF2B5EF4-FFF2-40B4-BE49-F238E27FC236}">
                <a16:creationId xmlns:a16="http://schemas.microsoft.com/office/drawing/2014/main" id="{C0807C60-C6F6-A7D6-9A19-66D039C52A2B}"/>
              </a:ext>
            </a:extLst>
          </p:cNvPr>
          <p:cNvSpPr txBox="1"/>
          <p:nvPr/>
        </p:nvSpPr>
        <p:spPr bwMode="auto">
          <a:xfrm>
            <a:off x="8470700" y="1510882"/>
            <a:ext cx="41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</a:t>
            </a:r>
          </a:p>
        </p:txBody>
      </p:sp>
      <p:sp>
        <p:nvSpPr>
          <p:cNvPr id="77" name="TextBox 53">
            <a:extLst>
              <a:ext uri="{FF2B5EF4-FFF2-40B4-BE49-F238E27FC236}">
                <a16:creationId xmlns:a16="http://schemas.microsoft.com/office/drawing/2014/main" id="{6F6D7AAE-3D6F-AE91-8AD6-67F410131F8E}"/>
              </a:ext>
            </a:extLst>
          </p:cNvPr>
          <p:cNvSpPr txBox="1">
            <a:spLocks/>
          </p:cNvSpPr>
          <p:nvPr/>
        </p:nvSpPr>
        <p:spPr bwMode="auto">
          <a:xfrm>
            <a:off x="8232907" y="5137377"/>
            <a:ext cx="38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FL</a:t>
            </a:r>
          </a:p>
        </p:txBody>
      </p:sp>
      <p:sp>
        <p:nvSpPr>
          <p:cNvPr id="57" name="Line Callout 1 57">
            <a:extLst>
              <a:ext uri="{FF2B5EF4-FFF2-40B4-BE49-F238E27FC236}">
                <a16:creationId xmlns:a16="http://schemas.microsoft.com/office/drawing/2014/main" id="{8DE30C01-1712-A23C-BB0D-D57F42FE2ECD}"/>
              </a:ext>
            </a:extLst>
          </p:cNvPr>
          <p:cNvSpPr/>
          <p:nvPr/>
        </p:nvSpPr>
        <p:spPr>
          <a:xfrm>
            <a:off x="5614891" y="1717728"/>
            <a:ext cx="1823541" cy="712848"/>
          </a:xfrm>
          <a:prstGeom prst="borderCallout1">
            <a:avLst>
              <a:gd name="adj1" fmla="val 224018"/>
              <a:gd name="adj2" fmla="val 39999"/>
              <a:gd name="adj3" fmla="val 99892"/>
              <a:gd name="adj4" fmla="val 39505"/>
            </a:avLst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South Main loop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Proj-SNG-11272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6-9-25 to 6-13-25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west of Ellerslie</a:t>
            </a:r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5D2FF71C-74B3-85B6-F885-040E66096D8C}"/>
              </a:ext>
            </a:extLst>
          </p:cNvPr>
          <p:cNvSpPr/>
          <p:nvPr/>
        </p:nvSpPr>
        <p:spPr>
          <a:xfrm>
            <a:off x="9104719" y="3734257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D3C64C1-5D63-3CC9-0BF1-F34C431E9B00}"/>
              </a:ext>
            </a:extLst>
          </p:cNvPr>
          <p:cNvSpPr txBox="1"/>
          <p:nvPr/>
        </p:nvSpPr>
        <p:spPr>
          <a:xfrm>
            <a:off x="8852204" y="3550090"/>
            <a:ext cx="5116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/>
              <a:t>Riceboro</a:t>
            </a:r>
            <a:endParaRPr lang="en-US" sz="700" dirty="0"/>
          </a:p>
        </p:txBody>
      </p:sp>
      <p:sp>
        <p:nvSpPr>
          <p:cNvPr id="47" name="Line Callout 1 57">
            <a:extLst>
              <a:ext uri="{FF2B5EF4-FFF2-40B4-BE49-F238E27FC236}">
                <a16:creationId xmlns:a16="http://schemas.microsoft.com/office/drawing/2014/main" id="{69C7CB69-142A-59C6-54DB-9F4F076BA0A8}"/>
              </a:ext>
            </a:extLst>
          </p:cNvPr>
          <p:cNvSpPr/>
          <p:nvPr/>
        </p:nvSpPr>
        <p:spPr>
          <a:xfrm>
            <a:off x="7070205" y="3327810"/>
            <a:ext cx="2084898" cy="712848"/>
          </a:xfrm>
          <a:prstGeom prst="borderCallout1">
            <a:avLst>
              <a:gd name="adj1" fmla="val 2282"/>
              <a:gd name="adj2" fmla="val -46056"/>
              <a:gd name="adj3" fmla="val 49600"/>
              <a:gd name="adj4" fmla="val 3025"/>
            </a:avLst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Phenix City Columbus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Proj-SNG-4665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7-15-25 to 7-17-25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east of Auburn</a:t>
            </a:r>
          </a:p>
        </p:txBody>
      </p:sp>
      <p:sp>
        <p:nvSpPr>
          <p:cNvPr id="50" name="Line Callout 1 57">
            <a:extLst>
              <a:ext uri="{FF2B5EF4-FFF2-40B4-BE49-F238E27FC236}">
                <a16:creationId xmlns:a16="http://schemas.microsoft.com/office/drawing/2014/main" id="{FC1DB233-1C15-303B-8962-CDA1555B3C0E}"/>
              </a:ext>
            </a:extLst>
          </p:cNvPr>
          <p:cNvSpPr/>
          <p:nvPr/>
        </p:nvSpPr>
        <p:spPr>
          <a:xfrm>
            <a:off x="3388568" y="1817890"/>
            <a:ext cx="1823541" cy="860361"/>
          </a:xfrm>
          <a:prstGeom prst="borderCallout1">
            <a:avLst>
              <a:gd name="adj1" fmla="val 161681"/>
              <a:gd name="adj2" fmla="val 142653"/>
              <a:gd name="adj3" fmla="val 57953"/>
              <a:gd name="adj4" fmla="val 99584"/>
            </a:avLst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Auburn Grantville loop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Proj-SNG-15062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7-29-25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north of Auburn</a:t>
            </a:r>
          </a:p>
        </p:txBody>
      </p:sp>
      <p:sp>
        <p:nvSpPr>
          <p:cNvPr id="79" name="Line Callout 1 57">
            <a:extLst>
              <a:ext uri="{FF2B5EF4-FFF2-40B4-BE49-F238E27FC236}">
                <a16:creationId xmlns:a16="http://schemas.microsoft.com/office/drawing/2014/main" id="{1A10AB4B-1355-86D6-4D73-359B3B79E2C8}"/>
              </a:ext>
            </a:extLst>
          </p:cNvPr>
          <p:cNvSpPr/>
          <p:nvPr/>
        </p:nvSpPr>
        <p:spPr>
          <a:xfrm>
            <a:off x="7670256" y="1471481"/>
            <a:ext cx="2006401" cy="607476"/>
          </a:xfrm>
          <a:prstGeom prst="borderCallout1">
            <a:avLst>
              <a:gd name="adj1" fmla="val 228678"/>
              <a:gd name="adj2" fmla="val -8012"/>
              <a:gd name="adj3" fmla="val 102991"/>
              <a:gd name="adj4" fmla="val -420"/>
            </a:avLst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South Main loop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Proj-SNG-37217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5-20-25 to 5-22-25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east of Ocmulgee</a:t>
            </a:r>
          </a:p>
        </p:txBody>
      </p:sp>
      <p:sp>
        <p:nvSpPr>
          <p:cNvPr id="68" name="Line Callout 1 57">
            <a:extLst>
              <a:ext uri="{FF2B5EF4-FFF2-40B4-BE49-F238E27FC236}">
                <a16:creationId xmlns:a16="http://schemas.microsoft.com/office/drawing/2014/main" id="{4D85D635-75B5-9B70-1969-CF7BAB85314C}"/>
              </a:ext>
            </a:extLst>
          </p:cNvPr>
          <p:cNvSpPr/>
          <p:nvPr/>
        </p:nvSpPr>
        <p:spPr>
          <a:xfrm>
            <a:off x="3818433" y="4278257"/>
            <a:ext cx="1765938" cy="712848"/>
          </a:xfrm>
          <a:prstGeom prst="borderCallout1">
            <a:avLst>
              <a:gd name="adj1" fmla="val -87448"/>
              <a:gd name="adj2" fmla="val 135592"/>
              <a:gd name="adj3" fmla="val 1646"/>
              <a:gd name="adj4" fmla="val 95293"/>
            </a:avLst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North Terrell Line 6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Proj-SNG-15224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8-26-25 to 8-28-25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south of Holy Trinity</a:t>
            </a:r>
          </a:p>
        </p:txBody>
      </p:sp>
    </p:spTree>
    <p:extLst>
      <p:ext uri="{BB962C8B-B14F-4D97-AF65-F5344CB8AC3E}">
        <p14:creationId xmlns:p14="http://schemas.microsoft.com/office/powerpoint/2010/main" val="83569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F0F517-2CB1-B4BB-9BB1-40E47534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F2839-FC19-FF8B-43EE-7B338DD4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SNG South System Maintenance Review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EEE41-EBC3-88BA-8465-D9AA15817D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" y="516986"/>
            <a:ext cx="4963117" cy="6445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May/June/July/August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0EC7E49-AB27-CC80-46F4-ECF6E277C870}"/>
              </a:ext>
            </a:extLst>
          </p:cNvPr>
          <p:cNvGrpSpPr/>
          <p:nvPr/>
        </p:nvGrpSpPr>
        <p:grpSpPr>
          <a:xfrm>
            <a:off x="2067462" y="1161511"/>
            <a:ext cx="8522280" cy="5079086"/>
            <a:chOff x="781181" y="1489666"/>
            <a:chExt cx="8522280" cy="5079086"/>
          </a:xfrm>
        </p:grpSpPr>
        <p:pic>
          <p:nvPicPr>
            <p:cNvPr id="59" name="Content Placeholder 3" descr="south system.bmp">
              <a:extLst>
                <a:ext uri="{FF2B5EF4-FFF2-40B4-BE49-F238E27FC236}">
                  <a16:creationId xmlns:a16="http://schemas.microsoft.com/office/drawing/2014/main" id="{405CC0E7-A77C-EAA0-6B01-FA5704B4D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5219" b="26064"/>
            <a:stretch/>
          </p:blipFill>
          <p:spPr>
            <a:xfrm>
              <a:off x="925513" y="1489666"/>
              <a:ext cx="8377948" cy="50790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FA63C97-93D4-3833-2E3D-062A0D25245D}"/>
                </a:ext>
              </a:extLst>
            </p:cNvPr>
            <p:cNvGrpSpPr/>
            <p:nvPr/>
          </p:nvGrpSpPr>
          <p:grpSpPr>
            <a:xfrm>
              <a:off x="781181" y="2133600"/>
              <a:ext cx="7853232" cy="3095625"/>
              <a:chOff x="781181" y="2133600"/>
              <a:chExt cx="7853232" cy="3095625"/>
            </a:xfrm>
          </p:grpSpPr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A6BAC083-9E9D-A333-06E5-939C73EAE1CB}"/>
                  </a:ext>
                </a:extLst>
              </p:cNvPr>
              <p:cNvSpPr/>
              <p:nvPr/>
            </p:nvSpPr>
            <p:spPr>
              <a:xfrm>
                <a:off x="1000836" y="4443743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1A870C73-9C04-6B87-B490-036AF8E4136D}"/>
                  </a:ext>
                </a:extLst>
              </p:cNvPr>
              <p:cNvSpPr/>
              <p:nvPr/>
            </p:nvSpPr>
            <p:spPr>
              <a:xfrm>
                <a:off x="1453724" y="4259443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07E323B6-09A4-84C5-A073-4B8FF069081A}"/>
                  </a:ext>
                </a:extLst>
              </p:cNvPr>
              <p:cNvSpPr/>
              <p:nvPr/>
            </p:nvSpPr>
            <p:spPr>
              <a:xfrm>
                <a:off x="1817128" y="408283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6C00B114-1D21-F559-D2EB-33F10E7BA16C}"/>
                  </a:ext>
                </a:extLst>
              </p:cNvPr>
              <p:cNvSpPr/>
              <p:nvPr/>
            </p:nvSpPr>
            <p:spPr>
              <a:xfrm>
                <a:off x="2282855" y="3871096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EAA13B99-7C32-5911-FFDF-E4BA25866F9C}"/>
                  </a:ext>
                </a:extLst>
              </p:cNvPr>
              <p:cNvSpPr/>
              <p:nvPr/>
            </p:nvSpPr>
            <p:spPr>
              <a:xfrm>
                <a:off x="2724169" y="3713049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7EF612F6-B259-8F57-D691-7ADF4C08DA31}"/>
                  </a:ext>
                </a:extLst>
              </p:cNvPr>
              <p:cNvSpPr/>
              <p:nvPr/>
            </p:nvSpPr>
            <p:spPr>
              <a:xfrm>
                <a:off x="3396060" y="370046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78AEA703-00C8-F16C-E8DB-834758E8E860}"/>
                  </a:ext>
                </a:extLst>
              </p:cNvPr>
              <p:cNvSpPr/>
              <p:nvPr/>
            </p:nvSpPr>
            <p:spPr>
              <a:xfrm>
                <a:off x="3908602" y="3696906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5DD2DFF5-009F-CAF1-02D7-B853AD81402B}"/>
                  </a:ext>
                </a:extLst>
              </p:cNvPr>
              <p:cNvSpPr/>
              <p:nvPr/>
            </p:nvSpPr>
            <p:spPr>
              <a:xfrm>
                <a:off x="4610517" y="3655188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9865DE48-F823-37D1-A15E-223F4C692E59}"/>
                  </a:ext>
                </a:extLst>
              </p:cNvPr>
              <p:cNvSpPr/>
              <p:nvPr/>
            </p:nvSpPr>
            <p:spPr>
              <a:xfrm>
                <a:off x="5139267" y="354688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DC3CA553-2367-6F66-674D-6505F3A664C2}"/>
                  </a:ext>
                </a:extLst>
              </p:cNvPr>
              <p:cNvSpPr/>
              <p:nvPr/>
            </p:nvSpPr>
            <p:spPr>
              <a:xfrm>
                <a:off x="5479269" y="339666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59DB3316-F7B6-1B63-4A5C-C9872EA7D4E7}"/>
                  </a:ext>
                </a:extLst>
              </p:cNvPr>
              <p:cNvSpPr/>
              <p:nvPr/>
            </p:nvSpPr>
            <p:spPr>
              <a:xfrm>
                <a:off x="6019800" y="3203281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52BE16D0-BB10-DD65-4AED-F6E7A92BB768}"/>
                  </a:ext>
                </a:extLst>
              </p:cNvPr>
              <p:cNvSpPr/>
              <p:nvPr/>
            </p:nvSpPr>
            <p:spPr>
              <a:xfrm>
                <a:off x="6552591" y="300426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7BFB19B2-4FAC-7C70-8A6E-7EE648842151}"/>
                  </a:ext>
                </a:extLst>
              </p:cNvPr>
              <p:cNvSpPr/>
              <p:nvPr/>
            </p:nvSpPr>
            <p:spPr>
              <a:xfrm>
                <a:off x="6934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TextBox 20">
                <a:extLst>
                  <a:ext uri="{FF2B5EF4-FFF2-40B4-BE49-F238E27FC236}">
                    <a16:creationId xmlns:a16="http://schemas.microsoft.com/office/drawing/2014/main" id="{5E9780A1-BD2B-9EF9-625D-EEC060B13D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1116" y="3797351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20" name="TextBox 21">
                <a:extLst>
                  <a:ext uri="{FF2B5EF4-FFF2-40B4-BE49-F238E27FC236}">
                    <a16:creationId xmlns:a16="http://schemas.microsoft.com/office/drawing/2014/main" id="{00EB93BC-7905-8B11-2971-EFC38C57BB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32004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21" name="TextBox 22">
                <a:extLst>
                  <a:ext uri="{FF2B5EF4-FFF2-40B4-BE49-F238E27FC236}">
                    <a16:creationId xmlns:a16="http://schemas.microsoft.com/office/drawing/2014/main" id="{55DFB030-5CA0-0B91-E547-883839FED1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3600" y="25908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22" name="TextBox 24">
                <a:extLst>
                  <a:ext uri="{FF2B5EF4-FFF2-40B4-BE49-F238E27FC236}">
                    <a16:creationId xmlns:a16="http://schemas.microsoft.com/office/drawing/2014/main" id="{79B16A15-CF20-72E9-C777-CCA1E64CF4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7988" y="4289244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Enterprise</a:t>
                </a:r>
              </a:p>
            </p:txBody>
          </p:sp>
          <p:sp>
            <p:nvSpPr>
              <p:cNvPr id="23" name="TextBox 25">
                <a:extLst>
                  <a:ext uri="{FF2B5EF4-FFF2-40B4-BE49-F238E27FC236}">
                    <a16:creationId xmlns:a16="http://schemas.microsoft.com/office/drawing/2014/main" id="{339C5104-2539-7B01-AF29-A82EC6A23B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1181" y="4704352"/>
                <a:ext cx="5191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Gwinville</a:t>
                </a:r>
              </a:p>
            </p:txBody>
          </p:sp>
          <p:sp>
            <p:nvSpPr>
              <p:cNvPr id="24" name="TextBox 26">
                <a:extLst>
                  <a:ext uri="{FF2B5EF4-FFF2-40B4-BE49-F238E27FC236}">
                    <a16:creationId xmlns:a16="http://schemas.microsoft.com/office/drawing/2014/main" id="{4DBC6BA8-11C2-1022-A3FD-2ED22AE111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166" y="3962400"/>
                <a:ext cx="4079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Selma</a:t>
                </a:r>
              </a:p>
            </p:txBody>
          </p:sp>
          <p:sp>
            <p:nvSpPr>
              <p:cNvPr id="25" name="TextBox 28">
                <a:extLst>
                  <a:ext uri="{FF2B5EF4-FFF2-40B4-BE49-F238E27FC236}">
                    <a16:creationId xmlns:a16="http://schemas.microsoft.com/office/drawing/2014/main" id="{724572C1-E835-2B17-715E-E1B90B95FD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1794" y="3470275"/>
                <a:ext cx="4540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Auburn</a:t>
                </a:r>
              </a:p>
            </p:txBody>
          </p:sp>
          <p:sp>
            <p:nvSpPr>
              <p:cNvPr id="26" name="TextBox 29">
                <a:extLst>
                  <a:ext uri="{FF2B5EF4-FFF2-40B4-BE49-F238E27FC236}">
                    <a16:creationId xmlns:a16="http://schemas.microsoft.com/office/drawing/2014/main" id="{6DB87591-93D7-A0A8-753D-389947789A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800" y="3352800"/>
                <a:ext cx="4683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Ellerslie</a:t>
                </a:r>
              </a:p>
            </p:txBody>
          </p:sp>
          <p:sp>
            <p:nvSpPr>
              <p:cNvPr id="27" name="TextBox 30">
                <a:extLst>
                  <a:ext uri="{FF2B5EF4-FFF2-40B4-BE49-F238E27FC236}">
                    <a16:creationId xmlns:a16="http://schemas.microsoft.com/office/drawing/2014/main" id="{2F3BE633-B06D-6D86-8302-6BB6995346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0987" y="3593276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Thomaston</a:t>
                </a:r>
              </a:p>
            </p:txBody>
          </p:sp>
          <p:sp>
            <p:nvSpPr>
              <p:cNvPr id="28" name="TextBox 31">
                <a:extLst>
                  <a:ext uri="{FF2B5EF4-FFF2-40B4-BE49-F238E27FC236}">
                    <a16:creationId xmlns:a16="http://schemas.microsoft.com/office/drawing/2014/main" id="{462F827A-F9B4-4B20-58E0-8BC55995C0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971800"/>
                <a:ext cx="5540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Ocmulgee</a:t>
                </a:r>
              </a:p>
            </p:txBody>
          </p:sp>
          <p:sp>
            <p:nvSpPr>
              <p:cNvPr id="29" name="TextBox 32">
                <a:extLst>
                  <a:ext uri="{FF2B5EF4-FFF2-40B4-BE49-F238E27FC236}">
                    <a16:creationId xmlns:a16="http://schemas.microsoft.com/office/drawing/2014/main" id="{9B8DAA88-D5BD-CE84-7D4B-5638DF06E8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5996" y="3217410"/>
                <a:ext cx="521297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Hall Gate</a:t>
                </a:r>
              </a:p>
            </p:txBody>
          </p:sp>
          <p:sp>
            <p:nvSpPr>
              <p:cNvPr id="30" name="TextBox 33">
                <a:extLst>
                  <a:ext uri="{FF2B5EF4-FFF2-40B4-BE49-F238E27FC236}">
                    <a16:creationId xmlns:a16="http://schemas.microsoft.com/office/drawing/2014/main" id="{3E3E80C1-B04B-690C-5845-0447639857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0333" y="2562225"/>
                <a:ext cx="4238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Wrens</a:t>
                </a:r>
              </a:p>
            </p:txBody>
          </p:sp>
          <p:sp>
            <p:nvSpPr>
              <p:cNvPr id="31" name="TextBox 34">
                <a:extLst>
                  <a:ext uri="{FF2B5EF4-FFF2-40B4-BE49-F238E27FC236}">
                    <a16:creationId xmlns:a16="http://schemas.microsoft.com/office/drawing/2014/main" id="{AF86AC60-DE3D-AD95-2EB7-87591B91C3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5303" y="3894909"/>
                <a:ext cx="4460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Elmore</a:t>
                </a:r>
              </a:p>
            </p:txBody>
          </p:sp>
          <p:sp>
            <p:nvSpPr>
              <p:cNvPr id="32" name="TextBox 35">
                <a:extLst>
                  <a:ext uri="{FF2B5EF4-FFF2-40B4-BE49-F238E27FC236}">
                    <a16:creationId xmlns:a16="http://schemas.microsoft.com/office/drawing/2014/main" id="{38F27C1A-1F3A-0BDC-BD7A-6696D236A6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0002" y="4110349"/>
                <a:ext cx="347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York</a:t>
                </a:r>
              </a:p>
            </p:txBody>
          </p:sp>
          <p:sp>
            <p:nvSpPr>
              <p:cNvPr id="33" name="TextBox 36">
                <a:extLst>
                  <a:ext uri="{FF2B5EF4-FFF2-40B4-BE49-F238E27FC236}">
                    <a16:creationId xmlns:a16="http://schemas.microsoft.com/office/drawing/2014/main" id="{8391C18C-2E24-4ED0-958A-48516280A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1468" y="3947296"/>
                <a:ext cx="4413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Gallion</a:t>
                </a:r>
              </a:p>
            </p:txBody>
          </p:sp>
          <p:sp>
            <p:nvSpPr>
              <p:cNvPr id="34" name="TextBox 37">
                <a:extLst>
                  <a:ext uri="{FF2B5EF4-FFF2-40B4-BE49-F238E27FC236}">
                    <a16:creationId xmlns:a16="http://schemas.microsoft.com/office/drawing/2014/main" id="{02EDBF2A-2AE5-8855-4AAA-FB66CFA8B7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8361" y="4481843"/>
                <a:ext cx="601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Bay Springs</a:t>
                </a:r>
              </a:p>
            </p:txBody>
          </p:sp>
          <p:sp>
            <p:nvSpPr>
              <p:cNvPr id="35" name="TextBox 44">
                <a:extLst>
                  <a:ext uri="{FF2B5EF4-FFF2-40B4-BE49-F238E27FC236}">
                    <a16:creationId xmlns:a16="http://schemas.microsoft.com/office/drawing/2014/main" id="{F61CB720-B9EB-EA4F-F381-5BDD498C6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0" y="23622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2CAF04B-65E6-F285-5EC0-042118B43EA6}"/>
                  </a:ext>
                </a:extLst>
              </p:cNvPr>
              <p:cNvSpPr/>
              <p:nvPr/>
            </p:nvSpPr>
            <p:spPr>
              <a:xfrm>
                <a:off x="8229600" y="38862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TextBox 46">
                <a:extLst>
                  <a:ext uri="{FF2B5EF4-FFF2-40B4-BE49-F238E27FC236}">
                    <a16:creationId xmlns:a16="http://schemas.microsoft.com/office/drawing/2014/main" id="{B491D267-CBFD-970F-E257-DD490CA395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9600" y="3657600"/>
                <a:ext cx="404813" cy="246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Elba</a:t>
                </a:r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44B0E669-517A-283D-7A08-F358272E58AA}"/>
                  </a:ext>
                </a:extLst>
              </p:cNvPr>
              <p:cNvSpPr/>
              <p:nvPr/>
            </p:nvSpPr>
            <p:spPr>
              <a:xfrm>
                <a:off x="67056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TextBox 48">
                <a:extLst>
                  <a:ext uri="{FF2B5EF4-FFF2-40B4-BE49-F238E27FC236}">
                    <a16:creationId xmlns:a16="http://schemas.microsoft.com/office/drawing/2014/main" id="{B4F24B29-D729-5601-1F3D-01D29612D9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7782" y="2167958"/>
                <a:ext cx="4968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Hartwell</a:t>
                </a:r>
              </a:p>
            </p:txBody>
          </p:sp>
          <p:sp>
            <p:nvSpPr>
              <p:cNvPr id="41" name="TextBox 51">
                <a:extLst>
                  <a:ext uri="{FF2B5EF4-FFF2-40B4-BE49-F238E27FC236}">
                    <a16:creationId xmlns:a16="http://schemas.microsoft.com/office/drawing/2014/main" id="{2C946504-BD6E-122D-C5BF-896C31010D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7600" y="22860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42" name="Flowchart: Connector 41">
                <a:extLst>
                  <a:ext uri="{FF2B5EF4-FFF2-40B4-BE49-F238E27FC236}">
                    <a16:creationId xmlns:a16="http://schemas.microsoft.com/office/drawing/2014/main" id="{BA91C8A6-C152-4538-5EC4-7E48350CC1D3}"/>
                  </a:ext>
                </a:extLst>
              </p:cNvPr>
              <p:cNvSpPr/>
              <p:nvPr/>
            </p:nvSpPr>
            <p:spPr>
              <a:xfrm>
                <a:off x="4876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9A1B36A6-C5DB-6861-257A-B16E77F68910}"/>
                  </a:ext>
                </a:extLst>
              </p:cNvPr>
              <p:cNvSpPr/>
              <p:nvPr/>
            </p:nvSpPr>
            <p:spPr>
              <a:xfrm>
                <a:off x="5562600" y="4495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5767440A-D2B2-015B-A593-A7F5481024DD}"/>
                  </a:ext>
                </a:extLst>
              </p:cNvPr>
              <p:cNvSpPr/>
              <p:nvPr/>
            </p:nvSpPr>
            <p:spPr>
              <a:xfrm>
                <a:off x="6096000" y="5029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TextBox 55">
                <a:extLst>
                  <a:ext uri="{FF2B5EF4-FFF2-40B4-BE49-F238E27FC236}">
                    <a16:creationId xmlns:a16="http://schemas.microsoft.com/office/drawing/2014/main" id="{19A27492-F20E-A51E-1558-8A2F5BF248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3400" y="3962400"/>
                <a:ext cx="6048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Holy Trinity</a:t>
                </a:r>
              </a:p>
            </p:txBody>
          </p:sp>
          <p:sp>
            <p:nvSpPr>
              <p:cNvPr id="46" name="TextBox 56">
                <a:extLst>
                  <a:ext uri="{FF2B5EF4-FFF2-40B4-BE49-F238E27FC236}">
                    <a16:creationId xmlns:a16="http://schemas.microsoft.com/office/drawing/2014/main" id="{2D3A9D82-F7A9-CF0B-4F62-3E1AA67F5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5467" y="4572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Albany</a:t>
                </a:r>
              </a:p>
            </p:txBody>
          </p:sp>
          <p:sp>
            <p:nvSpPr>
              <p:cNvPr id="47" name="TextBox 57">
                <a:extLst>
                  <a:ext uri="{FF2B5EF4-FFF2-40B4-BE49-F238E27FC236}">
                    <a16:creationId xmlns:a16="http://schemas.microsoft.com/office/drawing/2014/main" id="{04D1C41B-3D05-B3ED-47E9-20934EC8EA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5029200"/>
                <a:ext cx="3619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Pavo</a:t>
                </a:r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46609B57-C427-EFA8-001A-ACE3B75B49E8}"/>
                  </a:ext>
                </a:extLst>
              </p:cNvPr>
              <p:cNvSpPr/>
              <p:nvPr/>
            </p:nvSpPr>
            <p:spPr>
              <a:xfrm>
                <a:off x="7818438" y="406241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0EA5EE57-9F5A-2122-51FF-0514F1BDCE7B}"/>
                  </a:ext>
                </a:extLst>
              </p:cNvPr>
              <p:cNvSpPr/>
              <p:nvPr/>
            </p:nvSpPr>
            <p:spPr>
              <a:xfrm>
                <a:off x="7662069" y="4826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52C4898-B2CD-53B8-DAEA-485CA2CE7C04}"/>
                  </a:ext>
                </a:extLst>
              </p:cNvPr>
              <p:cNvSpPr txBox="1"/>
              <p:nvPr/>
            </p:nvSpPr>
            <p:spPr>
              <a:xfrm>
                <a:off x="7086600" y="4724400"/>
                <a:ext cx="56297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/>
                  <a:t>Brookman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81E46EB-9F13-94AB-5172-6A544DAA0566}"/>
                  </a:ext>
                </a:extLst>
              </p:cNvPr>
              <p:cNvSpPr txBox="1"/>
              <p:nvPr/>
            </p:nvSpPr>
            <p:spPr>
              <a:xfrm>
                <a:off x="7554660" y="3886200"/>
                <a:ext cx="51167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 err="1"/>
                  <a:t>Riceboro</a:t>
                </a:r>
                <a:endParaRPr lang="en-US" sz="700" dirty="0"/>
              </a:p>
            </p:txBody>
          </p:sp>
        </p:grpSp>
      </p:grpSp>
      <p:sp>
        <p:nvSpPr>
          <p:cNvPr id="61" name="Line Callout 1 60">
            <a:extLst>
              <a:ext uri="{FF2B5EF4-FFF2-40B4-BE49-F238E27FC236}">
                <a16:creationId xmlns:a16="http://schemas.microsoft.com/office/drawing/2014/main" id="{92306A0E-AB7A-B9FA-4973-4D9888CE17DC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4BC596F-F68C-283A-B38E-1860266B799E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4638497-2E63-A314-59AC-FCE03E1D2B4B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24CBB14-4238-AE2C-A7E1-9B7A994A8282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65" name="Flowchart: Connector 64">
                <a:extLst>
                  <a:ext uri="{FF2B5EF4-FFF2-40B4-BE49-F238E27FC236}">
                    <a16:creationId xmlns:a16="http://schemas.microsoft.com/office/drawing/2014/main" id="{7FE410DA-2286-FB33-C268-6F010082252E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lowchart: Extract 65">
                <a:extLst>
                  <a:ext uri="{FF2B5EF4-FFF2-40B4-BE49-F238E27FC236}">
                    <a16:creationId xmlns:a16="http://schemas.microsoft.com/office/drawing/2014/main" id="{D3565A25-A0DE-2AD0-4FE9-994821DAF7F9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1E37DB3-3B55-41E9-2423-096D1504DB6D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43C80CEE-6AC6-6F4D-D7D5-9DDCF3BA7760}"/>
              </a:ext>
            </a:extLst>
          </p:cNvPr>
          <p:cNvSpPr/>
          <p:nvPr/>
        </p:nvSpPr>
        <p:spPr>
          <a:xfrm>
            <a:off x="6637079" y="2341949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TextBox 61">
            <a:extLst>
              <a:ext uri="{FF2B5EF4-FFF2-40B4-BE49-F238E27FC236}">
                <a16:creationId xmlns:a16="http://schemas.microsoft.com/office/drawing/2014/main" id="{89134B72-ACDD-799C-64FE-20D041A3D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1919" y="2350698"/>
            <a:ext cx="49404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Fairburn</a:t>
            </a: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C0205D4F-DC86-0C8F-BCE9-E5CD6C6CD155}"/>
              </a:ext>
            </a:extLst>
          </p:cNvPr>
          <p:cNvSpPr/>
          <p:nvPr/>
        </p:nvSpPr>
        <p:spPr>
          <a:xfrm>
            <a:off x="8524701" y="2720513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A61F7503-AB0E-0B05-2EEB-2A6AE46186A9}"/>
              </a:ext>
            </a:extLst>
          </p:cNvPr>
          <p:cNvSpPr/>
          <p:nvPr/>
        </p:nvSpPr>
        <p:spPr>
          <a:xfrm>
            <a:off x="8956502" y="3084580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C7AA6AA7-B1C6-3CE2-11B6-3A905BEF75AF}"/>
              </a:ext>
            </a:extLst>
          </p:cNvPr>
          <p:cNvSpPr/>
          <p:nvPr/>
        </p:nvSpPr>
        <p:spPr>
          <a:xfrm>
            <a:off x="9075044" y="4007458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72C060B-52D6-FB5E-ED54-58CEB9974EE3}"/>
              </a:ext>
            </a:extLst>
          </p:cNvPr>
          <p:cNvSpPr txBox="1"/>
          <p:nvPr/>
        </p:nvSpPr>
        <p:spPr>
          <a:xfrm>
            <a:off x="8664644" y="3881566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Hilliard</a:t>
            </a:r>
          </a:p>
        </p:txBody>
      </p:sp>
      <p:sp>
        <p:nvSpPr>
          <p:cNvPr id="70" name="TextBox 32">
            <a:extLst>
              <a:ext uri="{FF2B5EF4-FFF2-40B4-BE49-F238E27FC236}">
                <a16:creationId xmlns:a16="http://schemas.microsoft.com/office/drawing/2014/main" id="{6E646539-37BB-C557-9DAF-8AAA1317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866" y="2784933"/>
            <a:ext cx="5677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Jefferson</a:t>
            </a:r>
          </a:p>
        </p:txBody>
      </p:sp>
      <p:sp>
        <p:nvSpPr>
          <p:cNvPr id="71" name="TextBox 32">
            <a:extLst>
              <a:ext uri="{FF2B5EF4-FFF2-40B4-BE49-F238E27FC236}">
                <a16:creationId xmlns:a16="http://schemas.microsoft.com/office/drawing/2014/main" id="{F40FFA7C-C46C-1CAB-3532-0D1FB64E8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848" y="3082325"/>
            <a:ext cx="4716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Rincon</a:t>
            </a:r>
          </a:p>
        </p:txBody>
      </p:sp>
      <p:sp>
        <p:nvSpPr>
          <p:cNvPr id="54" name="TextBox 65">
            <a:extLst>
              <a:ext uri="{FF2B5EF4-FFF2-40B4-BE49-F238E27FC236}">
                <a16:creationId xmlns:a16="http://schemas.microsoft.com/office/drawing/2014/main" id="{79C30511-2B78-0B61-8D77-929E4D82B8C2}"/>
              </a:ext>
            </a:extLst>
          </p:cNvPr>
          <p:cNvSpPr txBox="1"/>
          <p:nvPr/>
        </p:nvSpPr>
        <p:spPr bwMode="auto">
          <a:xfrm>
            <a:off x="8590012" y="1598721"/>
            <a:ext cx="41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SC</a:t>
            </a:r>
          </a:p>
        </p:txBody>
      </p:sp>
      <p:sp>
        <p:nvSpPr>
          <p:cNvPr id="69" name="TextBox 53">
            <a:extLst>
              <a:ext uri="{FF2B5EF4-FFF2-40B4-BE49-F238E27FC236}">
                <a16:creationId xmlns:a16="http://schemas.microsoft.com/office/drawing/2014/main" id="{D8A6F1E9-A538-A43B-3AF7-292D5535C971}"/>
              </a:ext>
            </a:extLst>
          </p:cNvPr>
          <p:cNvSpPr txBox="1">
            <a:spLocks/>
          </p:cNvSpPr>
          <p:nvPr/>
        </p:nvSpPr>
        <p:spPr bwMode="auto">
          <a:xfrm>
            <a:off x="7493435" y="5113524"/>
            <a:ext cx="38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FL</a:t>
            </a:r>
          </a:p>
        </p:txBody>
      </p:sp>
      <p:sp>
        <p:nvSpPr>
          <p:cNvPr id="85" name="Line Callout 1 64">
            <a:extLst>
              <a:ext uri="{FF2B5EF4-FFF2-40B4-BE49-F238E27FC236}">
                <a16:creationId xmlns:a16="http://schemas.microsoft.com/office/drawing/2014/main" id="{DE21196D-EE14-DB7A-7557-B0C0D72B404B}"/>
              </a:ext>
            </a:extLst>
          </p:cNvPr>
          <p:cNvSpPr/>
          <p:nvPr/>
        </p:nvSpPr>
        <p:spPr>
          <a:xfrm>
            <a:off x="7177868" y="3361010"/>
            <a:ext cx="1900218" cy="1010379"/>
          </a:xfrm>
          <a:prstGeom prst="borderCallout1">
            <a:avLst>
              <a:gd name="adj1" fmla="val -63598"/>
              <a:gd name="adj2" fmla="val 37109"/>
              <a:gd name="adj3" fmla="val 6048"/>
              <a:gd name="adj4" fmla="val 4806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Unit Maintenance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Proj-52833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Hall Gate compressor station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4-28-25 to 5-25-25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560 capacity of 705 Mdth/d impacted 70 Mdth/d</a:t>
            </a:r>
          </a:p>
        </p:txBody>
      </p:sp>
      <p:sp>
        <p:nvSpPr>
          <p:cNvPr id="77" name="Line Callout 1 64">
            <a:extLst>
              <a:ext uri="{FF2B5EF4-FFF2-40B4-BE49-F238E27FC236}">
                <a16:creationId xmlns:a16="http://schemas.microsoft.com/office/drawing/2014/main" id="{5C7D8033-BCBD-6789-59E4-3913BCFD343F}"/>
              </a:ext>
            </a:extLst>
          </p:cNvPr>
          <p:cNvSpPr/>
          <p:nvPr/>
        </p:nvSpPr>
        <p:spPr>
          <a:xfrm>
            <a:off x="2720679" y="1873876"/>
            <a:ext cx="2007945" cy="1018045"/>
          </a:xfrm>
          <a:prstGeom prst="borderCallout1">
            <a:avLst>
              <a:gd name="adj1" fmla="val 149340"/>
              <a:gd name="adj2" fmla="val 99736"/>
              <a:gd name="adj3" fmla="val 99036"/>
              <a:gd name="adj4" fmla="val 4932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Proj-52301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Selma compressor station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5-8-25 to 7-13-25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460 capacity of 2,293 Mdth/d impacted 165 Mdth/d</a:t>
            </a:r>
          </a:p>
        </p:txBody>
      </p:sp>
      <p:sp>
        <p:nvSpPr>
          <p:cNvPr id="76" name="Line Callout 1 64">
            <a:extLst>
              <a:ext uri="{FF2B5EF4-FFF2-40B4-BE49-F238E27FC236}">
                <a16:creationId xmlns:a16="http://schemas.microsoft.com/office/drawing/2014/main" id="{3B046923-AE02-A3FB-DBBD-3FEEFE93BB7C}"/>
              </a:ext>
            </a:extLst>
          </p:cNvPr>
          <p:cNvSpPr/>
          <p:nvPr/>
        </p:nvSpPr>
        <p:spPr>
          <a:xfrm>
            <a:off x="5191319" y="1813109"/>
            <a:ext cx="2007945" cy="1018045"/>
          </a:xfrm>
          <a:prstGeom prst="borderCallout1">
            <a:avLst>
              <a:gd name="adj1" fmla="val 154947"/>
              <a:gd name="adj2" fmla="val 2193"/>
              <a:gd name="adj3" fmla="val 98248"/>
              <a:gd name="adj4" fmla="val 4973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Proj-525112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Elmore compressor station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5-19-25 to 5-23-25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460 capacity of 2,293 Mdth/d impacted 450 Mdth/d</a:t>
            </a:r>
          </a:p>
        </p:txBody>
      </p:sp>
      <p:sp>
        <p:nvSpPr>
          <p:cNvPr id="78" name="Line Callout 1 64">
            <a:extLst>
              <a:ext uri="{FF2B5EF4-FFF2-40B4-BE49-F238E27FC236}">
                <a16:creationId xmlns:a16="http://schemas.microsoft.com/office/drawing/2014/main" id="{0E3DB1DE-B847-E9BC-B348-ADE8FA5A2DC3}"/>
              </a:ext>
            </a:extLst>
          </p:cNvPr>
          <p:cNvSpPr/>
          <p:nvPr/>
        </p:nvSpPr>
        <p:spPr>
          <a:xfrm>
            <a:off x="1204027" y="4589849"/>
            <a:ext cx="2007945" cy="1018045"/>
          </a:xfrm>
          <a:prstGeom prst="borderCallout1">
            <a:avLst>
              <a:gd name="adj1" fmla="val -41638"/>
              <a:gd name="adj2" fmla="val 56754"/>
              <a:gd name="adj3" fmla="val 3345"/>
              <a:gd name="adj4" fmla="val 5617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Proj-52113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Gwinville compressor station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5-12-25 to 6-1-25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400 capacity of 234 Mdth/d impacted 45 Mdth/d</a:t>
            </a:r>
          </a:p>
        </p:txBody>
      </p:sp>
      <p:sp>
        <p:nvSpPr>
          <p:cNvPr id="79" name="Line Callout 1 64">
            <a:extLst>
              <a:ext uri="{FF2B5EF4-FFF2-40B4-BE49-F238E27FC236}">
                <a16:creationId xmlns:a16="http://schemas.microsoft.com/office/drawing/2014/main" id="{C71E122D-346C-F31D-2728-F6B6647B4B6A}"/>
              </a:ext>
            </a:extLst>
          </p:cNvPr>
          <p:cNvSpPr/>
          <p:nvPr/>
        </p:nvSpPr>
        <p:spPr>
          <a:xfrm>
            <a:off x="387625" y="2842638"/>
            <a:ext cx="1979054" cy="1010379"/>
          </a:xfrm>
          <a:prstGeom prst="borderCallout1">
            <a:avLst>
              <a:gd name="adj1" fmla="val 131193"/>
              <a:gd name="adj2" fmla="val 97530"/>
              <a:gd name="adj3" fmla="val 99194"/>
              <a:gd name="adj4" fmla="val 5192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Station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Gwinville compressor station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Proj-5211P6a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5-16-25 to 5-23-25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410 capacity of 1,655 Mdth/d impacted 210 Mdth/d</a:t>
            </a:r>
          </a:p>
        </p:txBody>
      </p:sp>
      <p:sp>
        <p:nvSpPr>
          <p:cNvPr id="81" name="Line Callout 1 67">
            <a:extLst>
              <a:ext uri="{FF2B5EF4-FFF2-40B4-BE49-F238E27FC236}">
                <a16:creationId xmlns:a16="http://schemas.microsoft.com/office/drawing/2014/main" id="{518D0C82-9075-7637-9C76-0BBA15F5C82E}"/>
              </a:ext>
            </a:extLst>
          </p:cNvPr>
          <p:cNvSpPr/>
          <p:nvPr/>
        </p:nvSpPr>
        <p:spPr>
          <a:xfrm>
            <a:off x="4145790" y="4205745"/>
            <a:ext cx="2003461" cy="1114765"/>
          </a:xfrm>
          <a:prstGeom prst="borderCallout1">
            <a:avLst>
              <a:gd name="adj1" fmla="val 5062"/>
              <a:gd name="adj2" fmla="val 20760"/>
              <a:gd name="adj3" fmla="val -69342"/>
              <a:gd name="adj4" fmla="val 301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South Main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Proj-SNG-21939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5-27-25 to 6-6-25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440 capacity of 2,300 Mdth/d impacted 55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 east of Gallion</a:t>
            </a:r>
          </a:p>
        </p:txBody>
      </p:sp>
    </p:spTree>
    <p:extLst>
      <p:ext uri="{BB962C8B-B14F-4D97-AF65-F5344CB8AC3E}">
        <p14:creationId xmlns:p14="http://schemas.microsoft.com/office/powerpoint/2010/main" val="92712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929706-458B-E845-334D-8787186F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074452-5CDF-0D1A-49CE-DC3ABA90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SNG South System Maintenance Review </a:t>
            </a:r>
            <a:r>
              <a:rPr lang="en-US" sz="2600" dirty="0"/>
              <a:t>continued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B679F-2EB4-C429-E908-15CCE9915E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5" y="516986"/>
            <a:ext cx="5031054" cy="6445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May/June/July/August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7D0E9C3-E7D1-2D82-CEF3-AE63E4625DBC}"/>
              </a:ext>
            </a:extLst>
          </p:cNvPr>
          <p:cNvGrpSpPr/>
          <p:nvPr/>
        </p:nvGrpSpPr>
        <p:grpSpPr>
          <a:xfrm>
            <a:off x="2254636" y="1303053"/>
            <a:ext cx="8479287" cy="5153731"/>
            <a:chOff x="781181" y="1489665"/>
            <a:chExt cx="8479287" cy="5153731"/>
          </a:xfrm>
        </p:grpSpPr>
        <p:pic>
          <p:nvPicPr>
            <p:cNvPr id="57" name="Content Placeholder 3" descr="south system.bmp">
              <a:extLst>
                <a:ext uri="{FF2B5EF4-FFF2-40B4-BE49-F238E27FC236}">
                  <a16:creationId xmlns:a16="http://schemas.microsoft.com/office/drawing/2014/main" id="{8101C4E1-6E47-644E-D26E-55982002BB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5705" b="24978"/>
            <a:stretch/>
          </p:blipFill>
          <p:spPr>
            <a:xfrm>
              <a:off x="925513" y="1489665"/>
              <a:ext cx="8334955" cy="51537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44286EB-8D91-EDB2-C565-FB3E77A3E398}"/>
                </a:ext>
              </a:extLst>
            </p:cNvPr>
            <p:cNvGrpSpPr/>
            <p:nvPr/>
          </p:nvGrpSpPr>
          <p:grpSpPr>
            <a:xfrm>
              <a:off x="781181" y="2133600"/>
              <a:ext cx="7853232" cy="3095625"/>
              <a:chOff x="781181" y="2133600"/>
              <a:chExt cx="7853232" cy="3095625"/>
            </a:xfrm>
          </p:grpSpPr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186CD1C8-ED1E-CED3-C760-2514B512839C}"/>
                  </a:ext>
                </a:extLst>
              </p:cNvPr>
              <p:cNvSpPr/>
              <p:nvPr/>
            </p:nvSpPr>
            <p:spPr>
              <a:xfrm>
                <a:off x="1000836" y="4443743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99A8DB36-4D04-AF24-EA4E-32E14E270F1A}"/>
                  </a:ext>
                </a:extLst>
              </p:cNvPr>
              <p:cNvSpPr/>
              <p:nvPr/>
            </p:nvSpPr>
            <p:spPr>
              <a:xfrm>
                <a:off x="1453724" y="4259443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F390F92E-8979-2BFC-07ED-3AC2EDF6A408}"/>
                  </a:ext>
                </a:extLst>
              </p:cNvPr>
              <p:cNvSpPr/>
              <p:nvPr/>
            </p:nvSpPr>
            <p:spPr>
              <a:xfrm>
                <a:off x="1817128" y="408283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5A42F2BC-28E5-7A21-5780-4E4542AB7AF8}"/>
                  </a:ext>
                </a:extLst>
              </p:cNvPr>
              <p:cNvSpPr/>
              <p:nvPr/>
            </p:nvSpPr>
            <p:spPr>
              <a:xfrm>
                <a:off x="2282855" y="3871096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17F54458-B70E-899E-210C-A00D2E651580}"/>
                  </a:ext>
                </a:extLst>
              </p:cNvPr>
              <p:cNvSpPr/>
              <p:nvPr/>
            </p:nvSpPr>
            <p:spPr>
              <a:xfrm>
                <a:off x="2724169" y="3713049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0B1424B0-FF29-B04C-81F1-8030C3ECEA2D}"/>
                  </a:ext>
                </a:extLst>
              </p:cNvPr>
              <p:cNvSpPr/>
              <p:nvPr/>
            </p:nvSpPr>
            <p:spPr>
              <a:xfrm>
                <a:off x="3396060" y="370046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E6202C1E-F909-0C28-7F37-48D14FF09B4E}"/>
                  </a:ext>
                </a:extLst>
              </p:cNvPr>
              <p:cNvSpPr/>
              <p:nvPr/>
            </p:nvSpPr>
            <p:spPr>
              <a:xfrm>
                <a:off x="3908602" y="3696906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64BE4918-2983-9773-DDDB-6564BA587E4E}"/>
                  </a:ext>
                </a:extLst>
              </p:cNvPr>
              <p:cNvSpPr/>
              <p:nvPr/>
            </p:nvSpPr>
            <p:spPr>
              <a:xfrm>
                <a:off x="4610517" y="3655188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4BB66AC2-B438-A3FF-C762-AA52C9899FD5}"/>
                  </a:ext>
                </a:extLst>
              </p:cNvPr>
              <p:cNvSpPr/>
              <p:nvPr/>
            </p:nvSpPr>
            <p:spPr>
              <a:xfrm>
                <a:off x="5139267" y="354688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B5FD37E4-572E-93F5-3F25-65281FC001A5}"/>
                  </a:ext>
                </a:extLst>
              </p:cNvPr>
              <p:cNvSpPr/>
              <p:nvPr/>
            </p:nvSpPr>
            <p:spPr>
              <a:xfrm>
                <a:off x="5479269" y="339666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7F2F430F-E90E-C790-6A71-34E170D9AF6F}"/>
                  </a:ext>
                </a:extLst>
              </p:cNvPr>
              <p:cNvSpPr/>
              <p:nvPr/>
            </p:nvSpPr>
            <p:spPr>
              <a:xfrm>
                <a:off x="6019800" y="3203281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6A31E242-CE37-6D8A-29CC-869F7A7171F5}"/>
                  </a:ext>
                </a:extLst>
              </p:cNvPr>
              <p:cNvSpPr/>
              <p:nvPr/>
            </p:nvSpPr>
            <p:spPr>
              <a:xfrm>
                <a:off x="6552591" y="300426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444DC906-97DB-AC09-CAD0-CA3BA7021D3C}"/>
                  </a:ext>
                </a:extLst>
              </p:cNvPr>
              <p:cNvSpPr/>
              <p:nvPr/>
            </p:nvSpPr>
            <p:spPr>
              <a:xfrm>
                <a:off x="6934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BA2A9889-DB0A-D7D9-F04F-9685FBB6EB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4810" y="3631511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25E29313-3D0D-1FD2-931B-C955F84CB8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32004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974284BD-36A5-707B-85E7-B9DC1DA75B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3600" y="25908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23" name="TextBox 24">
                <a:extLst>
                  <a:ext uri="{FF2B5EF4-FFF2-40B4-BE49-F238E27FC236}">
                    <a16:creationId xmlns:a16="http://schemas.microsoft.com/office/drawing/2014/main" id="{40D27945-9992-366F-1BDF-967D10778E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7988" y="4289244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Enterprise</a:t>
                </a:r>
              </a:p>
            </p:txBody>
          </p:sp>
          <p:sp>
            <p:nvSpPr>
              <p:cNvPr id="24" name="TextBox 25">
                <a:extLst>
                  <a:ext uri="{FF2B5EF4-FFF2-40B4-BE49-F238E27FC236}">
                    <a16:creationId xmlns:a16="http://schemas.microsoft.com/office/drawing/2014/main" id="{BC90FF96-F601-279C-D007-8FC94E31C2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1181" y="4704352"/>
                <a:ext cx="5191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Gwinville</a:t>
                </a:r>
              </a:p>
            </p:txBody>
          </p:sp>
          <p:sp>
            <p:nvSpPr>
              <p:cNvPr id="25" name="TextBox 26">
                <a:extLst>
                  <a:ext uri="{FF2B5EF4-FFF2-40B4-BE49-F238E27FC236}">
                    <a16:creationId xmlns:a16="http://schemas.microsoft.com/office/drawing/2014/main" id="{5811AEB9-4F47-301D-9C60-F874AE0680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166" y="3962400"/>
                <a:ext cx="4079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Selma</a:t>
                </a:r>
              </a:p>
            </p:txBody>
          </p:sp>
          <p:sp>
            <p:nvSpPr>
              <p:cNvPr id="26" name="TextBox 28">
                <a:extLst>
                  <a:ext uri="{FF2B5EF4-FFF2-40B4-BE49-F238E27FC236}">
                    <a16:creationId xmlns:a16="http://schemas.microsoft.com/office/drawing/2014/main" id="{FA0ADA4B-D1C3-6635-EF65-86BC8CF425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1794" y="3470275"/>
                <a:ext cx="4540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Auburn</a:t>
                </a:r>
              </a:p>
            </p:txBody>
          </p:sp>
          <p:sp>
            <p:nvSpPr>
              <p:cNvPr id="27" name="TextBox 29">
                <a:extLst>
                  <a:ext uri="{FF2B5EF4-FFF2-40B4-BE49-F238E27FC236}">
                    <a16:creationId xmlns:a16="http://schemas.microsoft.com/office/drawing/2014/main" id="{37345E6B-67EC-77E1-1E1D-D8A6C9FBEE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800" y="3352800"/>
                <a:ext cx="4683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Ellerslie</a:t>
                </a:r>
              </a:p>
            </p:txBody>
          </p:sp>
          <p:sp>
            <p:nvSpPr>
              <p:cNvPr id="28" name="TextBox 30">
                <a:extLst>
                  <a:ext uri="{FF2B5EF4-FFF2-40B4-BE49-F238E27FC236}">
                    <a16:creationId xmlns:a16="http://schemas.microsoft.com/office/drawing/2014/main" id="{D3039E72-631B-84C3-F8C8-E19C03388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0987" y="3593276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Thomaston</a:t>
                </a:r>
              </a:p>
            </p:txBody>
          </p:sp>
          <p:sp>
            <p:nvSpPr>
              <p:cNvPr id="29" name="TextBox 31">
                <a:extLst>
                  <a:ext uri="{FF2B5EF4-FFF2-40B4-BE49-F238E27FC236}">
                    <a16:creationId xmlns:a16="http://schemas.microsoft.com/office/drawing/2014/main" id="{D7EFD1A5-4B4F-068C-05B2-C64C0A7C86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971800"/>
                <a:ext cx="5540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Ocmulgee</a:t>
                </a:r>
              </a:p>
            </p:txBody>
          </p:sp>
          <p:sp>
            <p:nvSpPr>
              <p:cNvPr id="30" name="TextBox 32">
                <a:extLst>
                  <a:ext uri="{FF2B5EF4-FFF2-40B4-BE49-F238E27FC236}">
                    <a16:creationId xmlns:a16="http://schemas.microsoft.com/office/drawing/2014/main" id="{D08150B3-A235-1518-068A-6090675C24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5996" y="3217410"/>
                <a:ext cx="521297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Hall Gate</a:t>
                </a:r>
              </a:p>
            </p:txBody>
          </p:sp>
          <p:sp>
            <p:nvSpPr>
              <p:cNvPr id="31" name="TextBox 33">
                <a:extLst>
                  <a:ext uri="{FF2B5EF4-FFF2-40B4-BE49-F238E27FC236}">
                    <a16:creationId xmlns:a16="http://schemas.microsoft.com/office/drawing/2014/main" id="{596DB827-FFAA-973C-B7F2-239F1279C8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0333" y="2562225"/>
                <a:ext cx="4238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Wrens</a:t>
                </a:r>
              </a:p>
            </p:txBody>
          </p:sp>
          <p:sp>
            <p:nvSpPr>
              <p:cNvPr id="32" name="TextBox 34">
                <a:extLst>
                  <a:ext uri="{FF2B5EF4-FFF2-40B4-BE49-F238E27FC236}">
                    <a16:creationId xmlns:a16="http://schemas.microsoft.com/office/drawing/2014/main" id="{8D23661B-71E2-A7C0-51D5-E0C1C51DC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5303" y="3894909"/>
                <a:ext cx="4460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Elmore</a:t>
                </a:r>
              </a:p>
            </p:txBody>
          </p:sp>
          <p:sp>
            <p:nvSpPr>
              <p:cNvPr id="33" name="TextBox 35">
                <a:extLst>
                  <a:ext uri="{FF2B5EF4-FFF2-40B4-BE49-F238E27FC236}">
                    <a16:creationId xmlns:a16="http://schemas.microsoft.com/office/drawing/2014/main" id="{AA37A3A5-F962-4BB5-8330-FE83BA80BF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0002" y="4110349"/>
                <a:ext cx="347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York</a:t>
                </a:r>
              </a:p>
            </p:txBody>
          </p:sp>
          <p:sp>
            <p:nvSpPr>
              <p:cNvPr id="34" name="TextBox 36">
                <a:extLst>
                  <a:ext uri="{FF2B5EF4-FFF2-40B4-BE49-F238E27FC236}">
                    <a16:creationId xmlns:a16="http://schemas.microsoft.com/office/drawing/2014/main" id="{5C90E62A-8120-8A4D-C5D9-4FF7A08443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1468" y="3947296"/>
                <a:ext cx="4413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Gallion</a:t>
                </a:r>
              </a:p>
            </p:txBody>
          </p:sp>
          <p:sp>
            <p:nvSpPr>
              <p:cNvPr id="35" name="TextBox 37">
                <a:extLst>
                  <a:ext uri="{FF2B5EF4-FFF2-40B4-BE49-F238E27FC236}">
                    <a16:creationId xmlns:a16="http://schemas.microsoft.com/office/drawing/2014/main" id="{DD8877AF-7C5A-301D-F54A-8A01D6DE79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8361" y="4481843"/>
                <a:ext cx="601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Bay Springs</a:t>
                </a:r>
              </a:p>
            </p:txBody>
          </p:sp>
          <p:sp>
            <p:nvSpPr>
              <p:cNvPr id="36" name="TextBox 44">
                <a:extLst>
                  <a:ext uri="{FF2B5EF4-FFF2-40B4-BE49-F238E27FC236}">
                    <a16:creationId xmlns:a16="http://schemas.microsoft.com/office/drawing/2014/main" id="{0981D98E-C6C2-F9DB-4872-A89FD364C8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0" y="23622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41B2B9-0F4B-3A34-EDD9-FCBDCABE98BE}"/>
                  </a:ext>
                </a:extLst>
              </p:cNvPr>
              <p:cNvSpPr/>
              <p:nvPr/>
            </p:nvSpPr>
            <p:spPr>
              <a:xfrm>
                <a:off x="8229600" y="38862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TextBox 46">
                <a:extLst>
                  <a:ext uri="{FF2B5EF4-FFF2-40B4-BE49-F238E27FC236}">
                    <a16:creationId xmlns:a16="http://schemas.microsoft.com/office/drawing/2014/main" id="{686123F6-1116-23E2-1202-773BCAD952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9600" y="3657600"/>
                <a:ext cx="404813" cy="246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Elba</a:t>
                </a:r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48345DD8-1662-4C69-923B-85F166BA7FDE}"/>
                  </a:ext>
                </a:extLst>
              </p:cNvPr>
              <p:cNvSpPr/>
              <p:nvPr/>
            </p:nvSpPr>
            <p:spPr>
              <a:xfrm>
                <a:off x="67056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TextBox 48">
                <a:extLst>
                  <a:ext uri="{FF2B5EF4-FFF2-40B4-BE49-F238E27FC236}">
                    <a16:creationId xmlns:a16="http://schemas.microsoft.com/office/drawing/2014/main" id="{4CCCDBED-8462-C108-133B-E0F129E24F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8575" y="2177183"/>
                <a:ext cx="4968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Hartwell</a:t>
                </a:r>
              </a:p>
            </p:txBody>
          </p:sp>
          <p:sp>
            <p:nvSpPr>
              <p:cNvPr id="42" name="TextBox 51">
                <a:extLst>
                  <a:ext uri="{FF2B5EF4-FFF2-40B4-BE49-F238E27FC236}">
                    <a16:creationId xmlns:a16="http://schemas.microsoft.com/office/drawing/2014/main" id="{F6C15F9B-ABAE-8B07-F249-EF2FF13AB5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7600" y="22860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E777BF2B-E154-58F7-9673-159BBFAB70D4}"/>
                  </a:ext>
                </a:extLst>
              </p:cNvPr>
              <p:cNvSpPr/>
              <p:nvPr/>
            </p:nvSpPr>
            <p:spPr>
              <a:xfrm>
                <a:off x="4876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68978959-2FA5-8F1A-6DE0-77EA0611D348}"/>
                  </a:ext>
                </a:extLst>
              </p:cNvPr>
              <p:cNvSpPr/>
              <p:nvPr/>
            </p:nvSpPr>
            <p:spPr>
              <a:xfrm>
                <a:off x="5562600" y="4495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24E491E4-AADD-775A-508E-9F98AE7B71B9}"/>
                  </a:ext>
                </a:extLst>
              </p:cNvPr>
              <p:cNvSpPr/>
              <p:nvPr/>
            </p:nvSpPr>
            <p:spPr>
              <a:xfrm>
                <a:off x="6096000" y="5029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TextBox 55">
                <a:extLst>
                  <a:ext uri="{FF2B5EF4-FFF2-40B4-BE49-F238E27FC236}">
                    <a16:creationId xmlns:a16="http://schemas.microsoft.com/office/drawing/2014/main" id="{44B1DDCE-DC09-B4F2-F07E-29E26DD3C3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3400" y="3962400"/>
                <a:ext cx="6048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Holy Trinity</a:t>
                </a:r>
              </a:p>
            </p:txBody>
          </p:sp>
          <p:sp>
            <p:nvSpPr>
              <p:cNvPr id="47" name="TextBox 56">
                <a:extLst>
                  <a:ext uri="{FF2B5EF4-FFF2-40B4-BE49-F238E27FC236}">
                    <a16:creationId xmlns:a16="http://schemas.microsoft.com/office/drawing/2014/main" id="{78C00B62-4AE6-ED67-5370-6390DB58C2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5467" y="4572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Albany</a:t>
                </a:r>
              </a:p>
            </p:txBody>
          </p:sp>
          <p:sp>
            <p:nvSpPr>
              <p:cNvPr id="48" name="TextBox 57">
                <a:extLst>
                  <a:ext uri="{FF2B5EF4-FFF2-40B4-BE49-F238E27FC236}">
                    <a16:creationId xmlns:a16="http://schemas.microsoft.com/office/drawing/2014/main" id="{9CDE47EC-D42C-4F59-B9A1-562E7CC050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5029200"/>
                <a:ext cx="3619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Pavo</a:t>
                </a:r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74E291A7-712D-0FE8-0411-14CA67F0A8AA}"/>
                  </a:ext>
                </a:extLst>
              </p:cNvPr>
              <p:cNvSpPr/>
              <p:nvPr/>
            </p:nvSpPr>
            <p:spPr>
              <a:xfrm>
                <a:off x="7818438" y="406241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id="{159F6642-3AC8-946F-1A93-58EA8F122E7E}"/>
                  </a:ext>
                </a:extLst>
              </p:cNvPr>
              <p:cNvSpPr/>
              <p:nvPr/>
            </p:nvSpPr>
            <p:spPr>
              <a:xfrm>
                <a:off x="7662069" y="4826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58429C7-E402-50B0-5131-5C985620D894}"/>
                  </a:ext>
                </a:extLst>
              </p:cNvPr>
              <p:cNvSpPr txBox="1"/>
              <p:nvPr/>
            </p:nvSpPr>
            <p:spPr>
              <a:xfrm>
                <a:off x="7086600" y="4724400"/>
                <a:ext cx="56297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/>
                  <a:t>Brookman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00D4D65-CB84-9BF4-1AB6-A0293B2D8944}"/>
                  </a:ext>
                </a:extLst>
              </p:cNvPr>
              <p:cNvSpPr txBox="1"/>
              <p:nvPr/>
            </p:nvSpPr>
            <p:spPr>
              <a:xfrm>
                <a:off x="7554660" y="3886200"/>
                <a:ext cx="51167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/>
                  <a:t>Riceboro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5FF9D5C-04E2-980C-98E5-01AE197537FC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2B7C41-C3DC-DDB9-5797-EF09010C2E16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F698149-B6A1-D015-5401-42CFBFF94C59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63" name="Flowchart: Connector 62">
                <a:extLst>
                  <a:ext uri="{FF2B5EF4-FFF2-40B4-BE49-F238E27FC236}">
                    <a16:creationId xmlns:a16="http://schemas.microsoft.com/office/drawing/2014/main" id="{C6F52B44-7342-2A6D-73F4-9DA7FC106FFF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lowchart: Extract 63">
                <a:extLst>
                  <a:ext uri="{FF2B5EF4-FFF2-40B4-BE49-F238E27FC236}">
                    <a16:creationId xmlns:a16="http://schemas.microsoft.com/office/drawing/2014/main" id="{7C8CB318-99AF-E48A-591C-DF89A76DAF7E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7F63CE3-F3FB-46BF-794D-D5C0CB4D0676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6" name="Line Callout 1 60">
            <a:extLst>
              <a:ext uri="{FF2B5EF4-FFF2-40B4-BE49-F238E27FC236}">
                <a16:creationId xmlns:a16="http://schemas.microsoft.com/office/drawing/2014/main" id="{E494AF1F-35CC-C366-D119-40748E4C626E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2017C59-5D9E-E7C2-74F9-237E6ED4244A}"/>
              </a:ext>
            </a:extLst>
          </p:cNvPr>
          <p:cNvSpPr/>
          <p:nvPr/>
        </p:nvSpPr>
        <p:spPr>
          <a:xfrm>
            <a:off x="6856535" y="2533973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61">
            <a:extLst>
              <a:ext uri="{FF2B5EF4-FFF2-40B4-BE49-F238E27FC236}">
                <a16:creationId xmlns:a16="http://schemas.microsoft.com/office/drawing/2014/main" id="{C3CA00A0-7D0E-B4CF-FEB4-26553E1D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375" y="2542722"/>
            <a:ext cx="49404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Fairburn</a:t>
            </a: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D70A0ADF-0799-8058-E63A-2A4471955649}"/>
              </a:ext>
            </a:extLst>
          </p:cNvPr>
          <p:cNvSpPr/>
          <p:nvPr/>
        </p:nvSpPr>
        <p:spPr>
          <a:xfrm>
            <a:off x="8795637" y="2923714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E3FB64F5-F8B8-3A4B-5CDA-1021128A43FC}"/>
              </a:ext>
            </a:extLst>
          </p:cNvPr>
          <p:cNvSpPr/>
          <p:nvPr/>
        </p:nvSpPr>
        <p:spPr>
          <a:xfrm>
            <a:off x="9227438" y="3287781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4A512CB9-DA8A-6F22-F38E-03130CC4037E}"/>
              </a:ext>
            </a:extLst>
          </p:cNvPr>
          <p:cNvSpPr/>
          <p:nvPr/>
        </p:nvSpPr>
        <p:spPr>
          <a:xfrm>
            <a:off x="9261316" y="4202195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3E5C8B7-5289-49CA-9752-BA5637CF2F7A}"/>
              </a:ext>
            </a:extLst>
          </p:cNvPr>
          <p:cNvSpPr txBox="1"/>
          <p:nvPr/>
        </p:nvSpPr>
        <p:spPr>
          <a:xfrm>
            <a:off x="8757774" y="3847703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Hilliard</a:t>
            </a:r>
          </a:p>
        </p:txBody>
      </p:sp>
      <p:sp>
        <p:nvSpPr>
          <p:cNvPr id="69" name="TextBox 32">
            <a:extLst>
              <a:ext uri="{FF2B5EF4-FFF2-40B4-BE49-F238E27FC236}">
                <a16:creationId xmlns:a16="http://schemas.microsoft.com/office/drawing/2014/main" id="{E91BFACB-47C3-515E-9B5C-A5B2E0E7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802" y="2988134"/>
            <a:ext cx="5677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Jefferson</a:t>
            </a:r>
          </a:p>
        </p:txBody>
      </p:sp>
      <p:sp>
        <p:nvSpPr>
          <p:cNvPr id="71" name="TextBox 32">
            <a:extLst>
              <a:ext uri="{FF2B5EF4-FFF2-40B4-BE49-F238E27FC236}">
                <a16:creationId xmlns:a16="http://schemas.microsoft.com/office/drawing/2014/main" id="{F91C4C6B-5A1D-6C98-828A-44963E21A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784" y="3285526"/>
            <a:ext cx="4716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Rincon</a:t>
            </a:r>
          </a:p>
        </p:txBody>
      </p:sp>
      <p:sp>
        <p:nvSpPr>
          <p:cNvPr id="54" name="TextBox 65">
            <a:extLst>
              <a:ext uri="{FF2B5EF4-FFF2-40B4-BE49-F238E27FC236}">
                <a16:creationId xmlns:a16="http://schemas.microsoft.com/office/drawing/2014/main" id="{00065347-0D31-E8D4-A006-F55D7C3D8E96}"/>
              </a:ext>
            </a:extLst>
          </p:cNvPr>
          <p:cNvSpPr txBox="1"/>
          <p:nvPr/>
        </p:nvSpPr>
        <p:spPr bwMode="auto">
          <a:xfrm>
            <a:off x="9330021" y="2470688"/>
            <a:ext cx="41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SC</a:t>
            </a:r>
          </a:p>
        </p:txBody>
      </p:sp>
      <p:sp>
        <p:nvSpPr>
          <p:cNvPr id="68" name="TextBox 53">
            <a:extLst>
              <a:ext uri="{FF2B5EF4-FFF2-40B4-BE49-F238E27FC236}">
                <a16:creationId xmlns:a16="http://schemas.microsoft.com/office/drawing/2014/main" id="{9F4E52A7-E593-D603-A7F4-CCEDC9FDDED9}"/>
              </a:ext>
            </a:extLst>
          </p:cNvPr>
          <p:cNvSpPr txBox="1">
            <a:spLocks/>
          </p:cNvSpPr>
          <p:nvPr/>
        </p:nvSpPr>
        <p:spPr bwMode="auto">
          <a:xfrm>
            <a:off x="7604718" y="5243707"/>
            <a:ext cx="38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FL</a:t>
            </a:r>
          </a:p>
        </p:txBody>
      </p:sp>
      <p:sp>
        <p:nvSpPr>
          <p:cNvPr id="53" name="Line Callout 1 64">
            <a:extLst>
              <a:ext uri="{FF2B5EF4-FFF2-40B4-BE49-F238E27FC236}">
                <a16:creationId xmlns:a16="http://schemas.microsoft.com/office/drawing/2014/main" id="{B345D915-B423-547D-A257-698FDEDF162B}"/>
              </a:ext>
            </a:extLst>
          </p:cNvPr>
          <p:cNvSpPr/>
          <p:nvPr/>
        </p:nvSpPr>
        <p:spPr>
          <a:xfrm>
            <a:off x="387625" y="2840576"/>
            <a:ext cx="1979054" cy="1012441"/>
          </a:xfrm>
          <a:prstGeom prst="borderCallout1">
            <a:avLst>
              <a:gd name="adj1" fmla="val 140567"/>
              <a:gd name="adj2" fmla="val 107120"/>
              <a:gd name="adj3" fmla="val 99194"/>
              <a:gd name="adj4" fmla="val 8417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Station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Gwinville compressor station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Proj-5211P6b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5-27-25 to 5-30-25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390 capacity of 1,607 Mdth/d impacted 390 Mdth/d</a:t>
            </a:r>
          </a:p>
        </p:txBody>
      </p:sp>
      <p:sp>
        <p:nvSpPr>
          <p:cNvPr id="75" name="Line Callout 1 67">
            <a:extLst>
              <a:ext uri="{FF2B5EF4-FFF2-40B4-BE49-F238E27FC236}">
                <a16:creationId xmlns:a16="http://schemas.microsoft.com/office/drawing/2014/main" id="{11C31078-919E-5DAD-6981-37C767DEF7B4}"/>
              </a:ext>
            </a:extLst>
          </p:cNvPr>
          <p:cNvSpPr/>
          <p:nvPr/>
        </p:nvSpPr>
        <p:spPr>
          <a:xfrm>
            <a:off x="2845298" y="1909138"/>
            <a:ext cx="2003461" cy="1114765"/>
          </a:xfrm>
          <a:prstGeom prst="borderCallout1">
            <a:avLst>
              <a:gd name="adj1" fmla="val 100244"/>
              <a:gd name="adj2" fmla="val 67693"/>
              <a:gd name="adj3" fmla="val 147330"/>
              <a:gd name="adj4" fmla="val 7793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South Main 2nd loop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Proj-SNG-8793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8-1-25 to 8-14-25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440 capacity of 2,300 Mdth/d impacted 105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 east of Gallion</a:t>
            </a:r>
          </a:p>
        </p:txBody>
      </p:sp>
      <p:sp>
        <p:nvSpPr>
          <p:cNvPr id="76" name="Line Callout 1 67">
            <a:extLst>
              <a:ext uri="{FF2B5EF4-FFF2-40B4-BE49-F238E27FC236}">
                <a16:creationId xmlns:a16="http://schemas.microsoft.com/office/drawing/2014/main" id="{E3BE94DC-C57B-FD88-42B3-0D3E623D0A8B}"/>
              </a:ext>
            </a:extLst>
          </p:cNvPr>
          <p:cNvSpPr/>
          <p:nvPr/>
        </p:nvSpPr>
        <p:spPr>
          <a:xfrm>
            <a:off x="5339782" y="1691352"/>
            <a:ext cx="2003461" cy="1114765"/>
          </a:xfrm>
          <a:prstGeom prst="borderCallout1">
            <a:avLst>
              <a:gd name="adj1" fmla="val 99470"/>
              <a:gd name="adj2" fmla="val 17315"/>
              <a:gd name="adj3" fmla="val 166676"/>
              <a:gd name="adj4" fmla="val -1463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South Main 2nd loop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Proj-SNG-8793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8-15-25 to 8-24-25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460 capacity of 2,293 Mdth/d impacted 135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 east of Selma</a:t>
            </a:r>
          </a:p>
        </p:txBody>
      </p:sp>
    </p:spTree>
    <p:extLst>
      <p:ext uri="{BB962C8B-B14F-4D97-AF65-F5344CB8AC3E}">
        <p14:creationId xmlns:p14="http://schemas.microsoft.com/office/powerpoint/2010/main" val="68921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16D469E-3305-531A-9140-3E497FFEE774}"/>
              </a:ext>
            </a:extLst>
          </p:cNvPr>
          <p:cNvGrpSpPr/>
          <p:nvPr/>
        </p:nvGrpSpPr>
        <p:grpSpPr>
          <a:xfrm>
            <a:off x="2395273" y="1569028"/>
            <a:ext cx="6934200" cy="4745700"/>
            <a:chOff x="207963" y="969300"/>
            <a:chExt cx="6934200" cy="4745700"/>
          </a:xfrm>
        </p:grpSpPr>
        <p:pic>
          <p:nvPicPr>
            <p:cNvPr id="29" name="Content Placeholder 4" descr="South LA system.bmp">
              <a:extLst>
                <a:ext uri="{FF2B5EF4-FFF2-40B4-BE49-F238E27FC236}">
                  <a16:creationId xmlns:a16="http://schemas.microsoft.com/office/drawing/2014/main" id="{575B1EBA-FB28-E93A-CBB3-4FE2F2BEE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9332"/>
            <a:stretch/>
          </p:blipFill>
          <p:spPr>
            <a:xfrm>
              <a:off x="207963" y="969300"/>
              <a:ext cx="6934200" cy="4745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B599DFD-6D6C-FFEA-1583-9C0E732CCF45}"/>
                </a:ext>
              </a:extLst>
            </p:cNvPr>
            <p:cNvGrpSpPr/>
            <p:nvPr/>
          </p:nvGrpSpPr>
          <p:grpSpPr>
            <a:xfrm>
              <a:off x="2667000" y="1371600"/>
              <a:ext cx="3581761" cy="3200400"/>
              <a:chOff x="2667000" y="1371600"/>
              <a:chExt cx="3581761" cy="3200400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190F158F-7251-1732-404A-F05FF649D5C8}"/>
                  </a:ext>
                </a:extLst>
              </p:cNvPr>
              <p:cNvSpPr/>
              <p:nvPr/>
            </p:nvSpPr>
            <p:spPr>
              <a:xfrm>
                <a:off x="3924300" y="3792538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5C14702D-8B6A-FDA0-6F54-F74B3535C7BB}"/>
                  </a:ext>
                </a:extLst>
              </p:cNvPr>
              <p:cNvSpPr/>
              <p:nvPr/>
            </p:nvSpPr>
            <p:spPr>
              <a:xfrm>
                <a:off x="3471333" y="4495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A593CD3C-AC44-1378-B745-E26C67251288}"/>
                  </a:ext>
                </a:extLst>
              </p:cNvPr>
              <p:cNvSpPr/>
              <p:nvPr/>
            </p:nvSpPr>
            <p:spPr>
              <a:xfrm>
                <a:off x="5181600" y="28067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F5B819F5-0CFC-A31A-23C5-BCE05C34E9F2}"/>
                  </a:ext>
                </a:extLst>
              </p:cNvPr>
              <p:cNvSpPr/>
              <p:nvPr/>
            </p:nvSpPr>
            <p:spPr>
              <a:xfrm>
                <a:off x="5638800" y="4191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774CAEA7-4946-7725-2D53-49D053562DC1}"/>
                  </a:ext>
                </a:extLst>
              </p:cNvPr>
              <p:cNvSpPr/>
              <p:nvPr/>
            </p:nvSpPr>
            <p:spPr>
              <a:xfrm>
                <a:off x="5638800" y="1371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707388F5-7DEC-5C64-AE9C-4CCE0D7373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4632" y="4218578"/>
                <a:ext cx="550863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700"/>
                  <a:t>Shadyside</a:t>
                </a:r>
              </a:p>
            </p:txBody>
          </p:sp>
          <p:sp>
            <p:nvSpPr>
              <p:cNvPr id="15" name="TextBox 12">
                <a:extLst>
                  <a:ext uri="{FF2B5EF4-FFF2-40B4-BE49-F238E27FC236}">
                    <a16:creationId xmlns:a16="http://schemas.microsoft.com/office/drawing/2014/main" id="{DAF04A48-4B4C-1DD8-F752-AB29B08E6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8467" y="3895725"/>
                <a:ext cx="6508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White Castle</a:t>
                </a: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0C25F8AE-8ACD-10FC-76C8-22261FAA85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1999" y="2723621"/>
                <a:ext cx="601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Franklinton</a:t>
                </a:r>
              </a:p>
            </p:txBody>
          </p:sp>
          <p:sp>
            <p:nvSpPr>
              <p:cNvPr id="17" name="TextBox 14">
                <a:extLst>
                  <a:ext uri="{FF2B5EF4-FFF2-40B4-BE49-F238E27FC236}">
                    <a16:creationId xmlns:a16="http://schemas.microsoft.com/office/drawing/2014/main" id="{162278B3-A494-A912-FAC5-BE31A792C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8733" y="4295775"/>
                <a:ext cx="3571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Toca</a:t>
                </a:r>
              </a:p>
            </p:txBody>
          </p:sp>
          <p:sp>
            <p:nvSpPr>
              <p:cNvPr id="18" name="TextBox 15">
                <a:extLst>
                  <a:ext uri="{FF2B5EF4-FFF2-40B4-BE49-F238E27FC236}">
                    <a16:creationId xmlns:a16="http://schemas.microsoft.com/office/drawing/2014/main" id="{C4A7F456-F9F1-BE71-E893-0DD0DAFA0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9648" y="1464733"/>
                <a:ext cx="5191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Gwinville</a:t>
                </a:r>
              </a:p>
            </p:txBody>
          </p:sp>
          <p:sp>
            <p:nvSpPr>
              <p:cNvPr id="19" name="TextBox 16">
                <a:extLst>
                  <a:ext uri="{FF2B5EF4-FFF2-40B4-BE49-F238E27FC236}">
                    <a16:creationId xmlns:a16="http://schemas.microsoft.com/office/drawing/2014/main" id="{D4F0F3A1-6347-B697-E2C9-BBCDC96EB1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000" y="25146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LA</a:t>
                </a:r>
              </a:p>
            </p:txBody>
          </p: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3F1BC1D1-F160-F8B4-5317-418C50F894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2161032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21" name="TextBox 27">
                <a:extLst>
                  <a:ext uri="{FF2B5EF4-FFF2-40B4-BE49-F238E27FC236}">
                    <a16:creationId xmlns:a16="http://schemas.microsoft.com/office/drawing/2014/main" id="{7B3A9818-5844-3FE3-179B-AEF44D54A5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3733800"/>
                <a:ext cx="719138" cy="261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>
                    <a:solidFill>
                      <a:srgbClr val="FF0000"/>
                    </a:solidFill>
                  </a:rPr>
                  <a:t>West Leg</a:t>
                </a:r>
              </a:p>
            </p:txBody>
          </p:sp>
          <p:sp>
            <p:nvSpPr>
              <p:cNvPr id="22" name="TextBox 28">
                <a:extLst>
                  <a:ext uri="{FF2B5EF4-FFF2-40B4-BE49-F238E27FC236}">
                    <a16:creationId xmlns:a16="http://schemas.microsoft.com/office/drawing/2014/main" id="{246FE2AB-7F1A-6A42-B28D-8C8F476048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1575" y="3976468"/>
                <a:ext cx="657225" cy="261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>
                    <a:solidFill>
                      <a:srgbClr val="FF0000"/>
                    </a:solidFill>
                  </a:rPr>
                  <a:t>East Leg</a:t>
                </a:r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DFE34D2A-AB83-64B7-09EC-378FE669E8B1}"/>
                  </a:ext>
                </a:extLst>
              </p:cNvPr>
              <p:cNvSpPr/>
              <p:nvPr/>
            </p:nvSpPr>
            <p:spPr>
              <a:xfrm>
                <a:off x="5402045" y="1966927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0BCDC1-9DAB-B3CD-B321-379FCA38C82F}"/>
                  </a:ext>
                </a:extLst>
              </p:cNvPr>
              <p:cNvSpPr txBox="1"/>
              <p:nvPr/>
            </p:nvSpPr>
            <p:spPr>
              <a:xfrm>
                <a:off x="5440145" y="1905000"/>
                <a:ext cx="57900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/>
                  <a:t>Pearl River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01F244-8A16-5D0A-3F9C-C382BE69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6F5E0B-9CCB-0E42-98EE-76FDD3F0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SNG South Louisiana System Pigging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DEC5B-6126-40F3-749E-5E7A50E72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" y="516986"/>
            <a:ext cx="5003510" cy="6445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May/June/July/August</a:t>
            </a:r>
          </a:p>
        </p:txBody>
      </p:sp>
      <p:sp>
        <p:nvSpPr>
          <p:cNvPr id="8" name="Line Callout 1 60">
            <a:extLst>
              <a:ext uri="{FF2B5EF4-FFF2-40B4-BE49-F238E27FC236}">
                <a16:creationId xmlns:a16="http://schemas.microsoft.com/office/drawing/2014/main" id="{6D7631B2-DEFA-42E5-DC4B-372FCD3150C0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AA32E3-79B5-9662-13DE-43F96DE8E448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C5C4C8B-9AE3-D365-1760-C1614F5C8186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8E3DAE5A-E18F-A56D-A2F3-876051220CBF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lowchart: Extract 32">
              <a:extLst>
                <a:ext uri="{FF2B5EF4-FFF2-40B4-BE49-F238E27FC236}">
                  <a16:creationId xmlns:a16="http://schemas.microsoft.com/office/drawing/2014/main" id="{93F48D02-44F2-0E07-394E-6483928132A9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Line Callout 1 57">
            <a:extLst>
              <a:ext uri="{FF2B5EF4-FFF2-40B4-BE49-F238E27FC236}">
                <a16:creationId xmlns:a16="http://schemas.microsoft.com/office/drawing/2014/main" id="{9D875F10-E62E-3F7C-E6D7-EA8D87910B2C}"/>
              </a:ext>
            </a:extLst>
          </p:cNvPr>
          <p:cNvSpPr/>
          <p:nvPr/>
        </p:nvSpPr>
        <p:spPr>
          <a:xfrm>
            <a:off x="4863934" y="1290031"/>
            <a:ext cx="2090738" cy="712848"/>
          </a:xfrm>
          <a:prstGeom prst="borderCallout1">
            <a:avLst>
              <a:gd name="adj1" fmla="val 114160"/>
              <a:gd name="adj2" fmla="val 139385"/>
              <a:gd name="adj3" fmla="val 97925"/>
              <a:gd name="adj4" fmla="val 50760"/>
            </a:avLst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Franklinton Gwinville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7-22-25 to 7-24-25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Proj-SNG-18722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south of Gwinville</a:t>
            </a:r>
          </a:p>
        </p:txBody>
      </p:sp>
      <p:sp>
        <p:nvSpPr>
          <p:cNvPr id="25" name="Line Callout 1 57">
            <a:extLst>
              <a:ext uri="{FF2B5EF4-FFF2-40B4-BE49-F238E27FC236}">
                <a16:creationId xmlns:a16="http://schemas.microsoft.com/office/drawing/2014/main" id="{8192998A-B4E4-8691-8401-D5079345035E}"/>
              </a:ext>
            </a:extLst>
          </p:cNvPr>
          <p:cNvSpPr/>
          <p:nvPr/>
        </p:nvSpPr>
        <p:spPr>
          <a:xfrm>
            <a:off x="6238146" y="4854603"/>
            <a:ext cx="1585164" cy="816448"/>
          </a:xfrm>
          <a:prstGeom prst="borderCallout1">
            <a:avLst>
              <a:gd name="adj1" fmla="val -20397"/>
              <a:gd name="adj2" fmla="val -16882"/>
              <a:gd name="adj3" fmla="val 5100"/>
              <a:gd name="adj4" fmla="val 3107"/>
            </a:avLst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Erath SS28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Proj-SNG-4706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7-14-25 to 7-17-25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south of White Castle</a:t>
            </a:r>
          </a:p>
        </p:txBody>
      </p:sp>
      <p:sp>
        <p:nvSpPr>
          <p:cNvPr id="26" name="Line Callout 1 57">
            <a:extLst>
              <a:ext uri="{FF2B5EF4-FFF2-40B4-BE49-F238E27FC236}">
                <a16:creationId xmlns:a16="http://schemas.microsoft.com/office/drawing/2014/main" id="{DA2C9664-DAD6-25DE-7D0E-8288C7280C75}"/>
              </a:ext>
            </a:extLst>
          </p:cNvPr>
          <p:cNvSpPr/>
          <p:nvPr/>
        </p:nvSpPr>
        <p:spPr>
          <a:xfrm>
            <a:off x="8138946" y="2624509"/>
            <a:ext cx="2358003" cy="1015973"/>
          </a:xfrm>
          <a:prstGeom prst="borderCallout1">
            <a:avLst>
              <a:gd name="adj1" fmla="val -48224"/>
              <a:gd name="adj2" fmla="val -13576"/>
              <a:gd name="adj3" fmla="val 2612"/>
              <a:gd name="adj4" fmla="val 49234"/>
            </a:avLst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Franklinton Gwinville loop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7-29-25 to 7-30-25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Proj-SNG-5873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8-5-25 to 8-7-25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Proj-SNG-4585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south of Gwinville</a:t>
            </a:r>
          </a:p>
        </p:txBody>
      </p:sp>
    </p:spTree>
    <p:extLst>
      <p:ext uri="{BB962C8B-B14F-4D97-AF65-F5344CB8AC3E}">
        <p14:creationId xmlns:p14="http://schemas.microsoft.com/office/powerpoint/2010/main" val="1532213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34F72A-AFB0-3123-3AFF-D61D0D9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692628-AC14-4501-C9B0-56DA8CDD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SNG South Louisiana System Maintenance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EDCA7-A074-A36F-D1C5-601C086F20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" y="516986"/>
            <a:ext cx="4930357" cy="6445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May/June/July/August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C58158-B738-985F-6C42-DEAB655573A9}"/>
              </a:ext>
            </a:extLst>
          </p:cNvPr>
          <p:cNvGrpSpPr/>
          <p:nvPr/>
        </p:nvGrpSpPr>
        <p:grpSpPr>
          <a:xfrm>
            <a:off x="2640031" y="992948"/>
            <a:ext cx="6934200" cy="5234116"/>
            <a:chOff x="207963" y="480884"/>
            <a:chExt cx="6934200" cy="5234116"/>
          </a:xfrm>
        </p:grpSpPr>
        <p:pic>
          <p:nvPicPr>
            <p:cNvPr id="23" name="Content Placeholder 4" descr="South LA system.bmp">
              <a:extLst>
                <a:ext uri="{FF2B5EF4-FFF2-40B4-BE49-F238E27FC236}">
                  <a16:creationId xmlns:a16="http://schemas.microsoft.com/office/drawing/2014/main" id="{7E47F739-4EC1-047D-BAA2-D857C9116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963" y="480884"/>
              <a:ext cx="6934200" cy="5234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AC5E3C7C-3B0C-B082-7A1F-65825AC8297B}"/>
                </a:ext>
              </a:extLst>
            </p:cNvPr>
            <p:cNvSpPr/>
            <p:nvPr/>
          </p:nvSpPr>
          <p:spPr>
            <a:xfrm>
              <a:off x="3924300" y="3792538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D7CBE85D-FB6C-0AB8-76ED-A3C47FF9DA1C}"/>
                </a:ext>
              </a:extLst>
            </p:cNvPr>
            <p:cNvSpPr/>
            <p:nvPr/>
          </p:nvSpPr>
          <p:spPr>
            <a:xfrm>
              <a:off x="3471333" y="4495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EDFACFCC-2CEA-0162-F9B0-9ED3804BABF8}"/>
                </a:ext>
              </a:extLst>
            </p:cNvPr>
            <p:cNvSpPr/>
            <p:nvPr/>
          </p:nvSpPr>
          <p:spPr>
            <a:xfrm>
              <a:off x="5181600" y="28067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68F0D1ED-04D6-EFE7-D7C2-CD2C06197DC9}"/>
                </a:ext>
              </a:extLst>
            </p:cNvPr>
            <p:cNvSpPr/>
            <p:nvPr/>
          </p:nvSpPr>
          <p:spPr>
            <a:xfrm>
              <a:off x="5638800" y="4191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8059733-A696-596B-8753-9E8D4AA846EC}"/>
                </a:ext>
              </a:extLst>
            </p:cNvPr>
            <p:cNvSpPr/>
            <p:nvPr/>
          </p:nvSpPr>
          <p:spPr>
            <a:xfrm>
              <a:off x="5638800" y="1371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7617C466-3DA7-5364-B843-612A8B038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297" y="4195747"/>
              <a:ext cx="55086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"/>
                <a:t>Shadyside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6B69D087-C91C-465A-489D-BF6721737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467" y="3895725"/>
              <a:ext cx="6508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White Castle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29B1A8ED-CE6F-98DA-C560-5A7643018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1999" y="2723621"/>
              <a:ext cx="601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Franklinton</a:t>
              </a: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828CA876-0A71-855E-9EFA-D2B70D1F7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8733" y="4295775"/>
              <a:ext cx="3571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Toca</a:t>
              </a: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48C710BA-2F07-F35F-141C-CD7E262DE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648" y="1464733"/>
              <a:ext cx="519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Gwinville</a:t>
              </a: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159AB666-7859-1F97-1EB4-6E97362D9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25146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LA</a:t>
              </a: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12C53D53-DE25-BFF6-EAE4-36E7623BC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2115312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MS</a:t>
              </a:r>
            </a:p>
          </p:txBody>
        </p:sp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8CC66A6A-2F00-9DD2-66E9-E9DF76827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3733800"/>
              <a:ext cx="719138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FF0000"/>
                  </a:solidFill>
                </a:rPr>
                <a:t>West Leg</a:t>
              </a: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2F97B32B-281D-02F5-2182-620A8211D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1508" y="3988659"/>
              <a:ext cx="6572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FF0000"/>
                  </a:solidFill>
                </a:rPr>
                <a:t>East Leg</a:t>
              </a:r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285E97A1-0F94-8386-618A-DCBB70C9C2E0}"/>
                </a:ext>
              </a:extLst>
            </p:cNvPr>
            <p:cNvSpPr/>
            <p:nvPr/>
          </p:nvSpPr>
          <p:spPr>
            <a:xfrm>
              <a:off x="5402045" y="1966927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C78546-2548-572B-E370-37341E306F92}"/>
                </a:ext>
              </a:extLst>
            </p:cNvPr>
            <p:cNvSpPr txBox="1"/>
            <p:nvPr/>
          </p:nvSpPr>
          <p:spPr>
            <a:xfrm>
              <a:off x="5440145" y="1905000"/>
              <a:ext cx="57900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/>
                <a:t>Pearl River</a:t>
              </a:r>
            </a:p>
          </p:txBody>
        </p:sp>
      </p:grpSp>
      <p:sp>
        <p:nvSpPr>
          <p:cNvPr id="26" name="Line Callout 1 60">
            <a:extLst>
              <a:ext uri="{FF2B5EF4-FFF2-40B4-BE49-F238E27FC236}">
                <a16:creationId xmlns:a16="http://schemas.microsoft.com/office/drawing/2014/main" id="{E3265D6D-FD90-6A6E-A5DC-5893994B9940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D94156-7E7A-E595-A6A6-F35D50E20F97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3B4FAFD-215A-7453-A6F8-3B13E48EB81D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88C370DD-34FD-8E98-AB66-BB065BA6AAD5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lowchart: Extract 29">
              <a:extLst>
                <a:ext uri="{FF2B5EF4-FFF2-40B4-BE49-F238E27FC236}">
                  <a16:creationId xmlns:a16="http://schemas.microsoft.com/office/drawing/2014/main" id="{D3F7D927-75DA-D105-E30D-1E4AC41B94C9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Line Callout 1 67">
            <a:extLst>
              <a:ext uri="{FF2B5EF4-FFF2-40B4-BE49-F238E27FC236}">
                <a16:creationId xmlns:a16="http://schemas.microsoft.com/office/drawing/2014/main" id="{8C18B17D-4E47-6F87-9C66-8D65C6B6B251}"/>
              </a:ext>
            </a:extLst>
          </p:cNvPr>
          <p:cNvSpPr/>
          <p:nvPr/>
        </p:nvSpPr>
        <p:spPr>
          <a:xfrm>
            <a:off x="3540369" y="3026664"/>
            <a:ext cx="1924600" cy="1481138"/>
          </a:xfrm>
          <a:prstGeom prst="borderCallout1">
            <a:avLst>
              <a:gd name="adj1" fmla="val 48112"/>
              <a:gd name="adj2" fmla="val 98944"/>
              <a:gd name="adj3" fmla="val 77726"/>
              <a:gd name="adj4" fmla="val 14969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Duck Lake Franklinton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Proj-SNG-2753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5-22-25 to 6-5-25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Proj-SNG-22856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8-25-25 to 8-29-25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350 capacity of 695 Mdth/d impacted 160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 north of White Castle</a:t>
            </a:r>
          </a:p>
        </p:txBody>
      </p:sp>
      <p:sp>
        <p:nvSpPr>
          <p:cNvPr id="31" name="Line Callout 1 26">
            <a:extLst>
              <a:ext uri="{FF2B5EF4-FFF2-40B4-BE49-F238E27FC236}">
                <a16:creationId xmlns:a16="http://schemas.microsoft.com/office/drawing/2014/main" id="{60D13E2D-72E4-CE9A-7B84-352096EDA4FA}"/>
              </a:ext>
            </a:extLst>
          </p:cNvPr>
          <p:cNvSpPr/>
          <p:nvPr/>
        </p:nvSpPr>
        <p:spPr>
          <a:xfrm>
            <a:off x="8958469" y="1921765"/>
            <a:ext cx="2061756" cy="1632318"/>
          </a:xfrm>
          <a:prstGeom prst="borderCallout1">
            <a:avLst>
              <a:gd name="adj1" fmla="val 31851"/>
              <a:gd name="adj2" fmla="val 2104"/>
              <a:gd name="adj3" fmla="val 8458"/>
              <a:gd name="adj4" fmla="val -441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SESH planned maintenance affecting SNG capacity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5-21-25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Capacity restricted to 476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Meters affected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606400 SESH - ENABLE TO SNG 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606500 SESH - GULF SOUTH TO SNG 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606700 SESH - ETC TIGER TO SNG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All services may be at risk during this maintenance.  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" name="Line Callout 1 67">
            <a:extLst>
              <a:ext uri="{FF2B5EF4-FFF2-40B4-BE49-F238E27FC236}">
                <a16:creationId xmlns:a16="http://schemas.microsoft.com/office/drawing/2014/main" id="{ED46486D-1277-917E-133D-47C42476F581}"/>
              </a:ext>
            </a:extLst>
          </p:cNvPr>
          <p:cNvSpPr/>
          <p:nvPr/>
        </p:nvSpPr>
        <p:spPr>
          <a:xfrm>
            <a:off x="4677109" y="1407414"/>
            <a:ext cx="2071456" cy="1235027"/>
          </a:xfrm>
          <a:prstGeom prst="borderCallout1">
            <a:avLst>
              <a:gd name="adj1" fmla="val 48112"/>
              <a:gd name="adj2" fmla="val 98944"/>
              <a:gd name="adj3" fmla="val 52928"/>
              <a:gd name="adj4" fmla="val 17300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Franklinton Gwinville 2nd loop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Proj-SNG-36213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7-9-25 to 7-24-25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390 capacity of 1,607 Mdth/d impacted 230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 south of Gwinville</a:t>
            </a:r>
          </a:p>
        </p:txBody>
      </p:sp>
    </p:spTree>
    <p:extLst>
      <p:ext uri="{BB962C8B-B14F-4D97-AF65-F5344CB8AC3E}">
        <p14:creationId xmlns:p14="http://schemas.microsoft.com/office/powerpoint/2010/main" val="274205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83F327-FB2A-711F-8686-0408BA2B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F10EEA-BC25-37C2-0086-78E5D9583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EEC Line Pigging and Maintenance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6A410-AAD6-511C-C21F-AA5E982CE2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142" y="518386"/>
            <a:ext cx="5052278" cy="6445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May/June/July/August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B0BE448-07C7-44D5-70CB-847F91B10962}"/>
              </a:ext>
            </a:extLst>
          </p:cNvPr>
          <p:cNvGrpSpPr>
            <a:grpSpLocks/>
          </p:cNvGrpSpPr>
          <p:nvPr/>
        </p:nvGrpSpPr>
        <p:grpSpPr>
          <a:xfrm>
            <a:off x="1905587" y="1481328"/>
            <a:ext cx="8246782" cy="4525963"/>
            <a:chOff x="506555" y="1600200"/>
            <a:chExt cx="8246782" cy="4525963"/>
          </a:xfrm>
        </p:grpSpPr>
        <p:pic>
          <p:nvPicPr>
            <p:cNvPr id="99" name="Content Placeholder 3" descr="system map white.bmp">
              <a:extLst>
                <a:ext uri="{FF2B5EF4-FFF2-40B4-BE49-F238E27FC236}">
                  <a16:creationId xmlns:a16="http://schemas.microsoft.com/office/drawing/2014/main" id="{737B79C9-03F5-E563-79A4-7F940179B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555" y="1600200"/>
              <a:ext cx="8021012" cy="4525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575D082-9CB6-8748-F2B8-F1007CFF1E1B}"/>
                </a:ext>
              </a:extLst>
            </p:cNvPr>
            <p:cNvGrpSpPr>
              <a:grpSpLocks/>
            </p:cNvGrpSpPr>
            <p:nvPr/>
          </p:nvGrpSpPr>
          <p:grpSpPr>
            <a:xfrm>
              <a:off x="609600" y="2071687"/>
              <a:ext cx="8143737" cy="3827235"/>
              <a:chOff x="609600" y="2071687"/>
              <a:chExt cx="8143737" cy="3827235"/>
            </a:xfrm>
          </p:grpSpPr>
          <p:sp>
            <p:nvSpPr>
              <p:cNvPr id="5" name="Flowchart: Connector 4">
                <a:extLst>
                  <a:ext uri="{FF2B5EF4-FFF2-40B4-BE49-F238E27FC236}">
                    <a16:creationId xmlns:a16="http://schemas.microsoft.com/office/drawing/2014/main" id="{6F8B2E71-E0D3-E1AF-7D20-A8FD2156AD9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96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8E6A168D-5504-291B-20D7-F6F561118B7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90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8274C529-4CBA-33CD-FF89-5EA7B9EDCB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62200" y="3352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F0714BB-B543-0D1D-63FF-80CC3B1D4F0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71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44153DCF-E041-DE7E-1DF5-EFB9ACC2D11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52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74B8B10A-6F76-9590-18D6-0BC2E6F967C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38600" y="2971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75E65B7F-B6F3-4F48-BD84-C89724B00D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67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814FA159-DA85-0AE5-A009-12B53B34F0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5720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F668D650-D68F-A764-AE48-A6BD2ECD65B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768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3596EA40-9B5C-9FE6-886E-A028702DDD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816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FB255C2C-B924-5715-B959-C7A196D490A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864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7396D4F1-37C3-DC31-FB33-A2AAB5C0AB0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15000" y="2667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7CB723B9-857F-2454-0802-E6855EACDA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718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AB7AAEAD-9997-EB45-D016-A54C9744A6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71800" y="4038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1717480E-9048-290A-369B-BA491BBD97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52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D295F28E-4B14-3976-1A7F-F1F638F45B1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338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F3F3BD26-36B9-0B44-E47D-DB6C5332E0D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38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9BA6C540-B355-B712-983B-8DFA9352640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43400" y="3581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F6D91D09-03A3-986A-9791-C5F39F7CBB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244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92B0BE88-AE81-7125-ADE8-31F53E4153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578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B172C377-D0B1-6D71-4449-D1603628CB1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150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86A8430B-9F20-D622-6375-E2F3D889152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96000" y="3429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D0B5E7EA-87E6-2A55-C2CF-B6ED046DB8D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00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F302AA7E-5D0F-0535-31FD-EB285C2AD1A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705600" y="3200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BF8AECA6-A985-8AD0-7D54-AE38AF352C8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086600" y="3048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DBDD47F4-6752-5E5A-9123-E06F834FBE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4676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651AD4BA-C2EF-FBE6-B1AE-0B22A0E65C1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43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12DFD1D5-72F8-95BC-1CA0-F92730DAEF5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77000" y="4114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334FAC25-9581-E059-46E1-1AFE490F48B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58000" y="4572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375D1BB5-7515-9F8D-1591-40B0CBC07E4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19400" y="4724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1B0C6220-41B0-3AD3-906C-694CE863F8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09800" y="5181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FD96ED30-2E7F-523F-930B-D6EDCFF0FF3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81200" y="5486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634BF1D4-E716-6587-0C4C-1F256E3721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71800" y="5334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EED491FB-35FE-23BF-DCD9-2DC6DCF6056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001000" y="4419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5852A7CD-38BE-9A38-7864-5B479B261AF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0772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DE8BA259-CDE3-E0DF-4EB9-68A2F4946C2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674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Flowchart: Extract 40">
                <a:extLst>
                  <a:ext uri="{FF2B5EF4-FFF2-40B4-BE49-F238E27FC236}">
                    <a16:creationId xmlns:a16="http://schemas.microsoft.com/office/drawing/2014/main" id="{61952A63-673B-9785-3D75-58533B373A8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14400" y="34290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Flowchart: Extract 41">
                <a:extLst>
                  <a:ext uri="{FF2B5EF4-FFF2-40B4-BE49-F238E27FC236}">
                    <a16:creationId xmlns:a16="http://schemas.microsoft.com/office/drawing/2014/main" id="{08BFBE3D-5DDA-9842-D046-AF95EE68F59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33800" y="25146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TextBox 49">
                <a:extLst>
                  <a:ext uri="{FF2B5EF4-FFF2-40B4-BE49-F238E27FC236}">
                    <a16:creationId xmlns:a16="http://schemas.microsoft.com/office/drawing/2014/main" id="{BF63850A-2C31-A4D9-5A1D-92627293143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66800" y="42672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LA</a:t>
                </a:r>
              </a:p>
            </p:txBody>
          </p:sp>
          <p:sp>
            <p:nvSpPr>
              <p:cNvPr id="44" name="TextBox 50">
                <a:extLst>
                  <a:ext uri="{FF2B5EF4-FFF2-40B4-BE49-F238E27FC236}">
                    <a16:creationId xmlns:a16="http://schemas.microsoft.com/office/drawing/2014/main" id="{78FD71CD-0029-5F23-9E1B-3B1D2A936BB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895600" y="24384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45" name="TextBox 51">
                <a:extLst>
                  <a:ext uri="{FF2B5EF4-FFF2-40B4-BE49-F238E27FC236}">
                    <a16:creationId xmlns:a16="http://schemas.microsoft.com/office/drawing/2014/main" id="{15420E6C-A3EF-41D2-16C6-E341F3A48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0" y="40386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46" name="TextBox 52">
                <a:extLst>
                  <a:ext uri="{FF2B5EF4-FFF2-40B4-BE49-F238E27FC236}">
                    <a16:creationId xmlns:a16="http://schemas.microsoft.com/office/drawing/2014/main" id="{46E9E1E3-15C1-F926-80C6-4AB1D4B8CB8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00800" y="23622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47" name="TextBox 53">
                <a:extLst>
                  <a:ext uri="{FF2B5EF4-FFF2-40B4-BE49-F238E27FC236}">
                    <a16:creationId xmlns:a16="http://schemas.microsoft.com/office/drawing/2014/main" id="{76D77A06-FEAA-6429-F10D-F525B3E4794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27466" y="4758856"/>
                <a:ext cx="3889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FL</a:t>
                </a:r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CC7020A2-E452-539E-27B4-9FE5F08900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239000" y="2362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TextBox 55">
                <a:extLst>
                  <a:ext uri="{FF2B5EF4-FFF2-40B4-BE49-F238E27FC236}">
                    <a16:creationId xmlns:a16="http://schemas.microsoft.com/office/drawing/2014/main" id="{03D7A117-41A8-139D-70CF-1AEED3B8ED3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29000" y="3886200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Enterprise</a:t>
                </a:r>
              </a:p>
            </p:txBody>
          </p:sp>
          <p:sp>
            <p:nvSpPr>
              <p:cNvPr id="50" name="TextBox 56">
                <a:extLst>
                  <a:ext uri="{FF2B5EF4-FFF2-40B4-BE49-F238E27FC236}">
                    <a16:creationId xmlns:a16="http://schemas.microsoft.com/office/drawing/2014/main" id="{1CBABD7F-288B-F047-E4D8-A3DC25494E4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52600" y="4953000"/>
                <a:ext cx="6508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White Castle</a:t>
                </a:r>
              </a:p>
            </p:txBody>
          </p:sp>
          <p:sp>
            <p:nvSpPr>
              <p:cNvPr id="51" name="TextBox 57">
                <a:extLst>
                  <a:ext uri="{FF2B5EF4-FFF2-40B4-BE49-F238E27FC236}">
                    <a16:creationId xmlns:a16="http://schemas.microsoft.com/office/drawing/2014/main" id="{4CF04C8E-A480-7059-6FDF-31640C7D820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3276600"/>
                <a:ext cx="5842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Bear Creek</a:t>
                </a:r>
              </a:p>
            </p:txBody>
          </p:sp>
          <p:sp>
            <p:nvSpPr>
              <p:cNvPr id="52" name="TextBox 58">
                <a:extLst>
                  <a:ext uri="{FF2B5EF4-FFF2-40B4-BE49-F238E27FC236}">
                    <a16:creationId xmlns:a16="http://schemas.microsoft.com/office/drawing/2014/main" id="{613F1978-C256-83C6-9A75-EDCD7E7008E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81400" y="2362200"/>
                <a:ext cx="4699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Muldon</a:t>
                </a:r>
              </a:p>
            </p:txBody>
          </p:sp>
          <p:sp>
            <p:nvSpPr>
              <p:cNvPr id="53" name="TextBox 60">
                <a:extLst>
                  <a:ext uri="{FF2B5EF4-FFF2-40B4-BE49-F238E27FC236}">
                    <a16:creationId xmlns:a16="http://schemas.microsoft.com/office/drawing/2014/main" id="{A8F625F1-91EA-6C47-9B8A-3ED432136A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324600" y="26670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54" name="TextBox 61">
                <a:extLst>
                  <a:ext uri="{FF2B5EF4-FFF2-40B4-BE49-F238E27FC236}">
                    <a16:creationId xmlns:a16="http://schemas.microsoft.com/office/drawing/2014/main" id="{B3D97395-D239-A542-1974-95DDFB456CD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2200" y="3352800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Thomaston</a:t>
                </a:r>
              </a:p>
            </p:txBody>
          </p:sp>
          <p:sp>
            <p:nvSpPr>
              <p:cNvPr id="55" name="TextBox 62">
                <a:extLst>
                  <a:ext uri="{FF2B5EF4-FFF2-40B4-BE49-F238E27FC236}">
                    <a16:creationId xmlns:a16="http://schemas.microsoft.com/office/drawing/2014/main" id="{299E4179-A6C4-5242-358A-85C92E601CC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2200" y="4191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Albany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14D63FF-8982-3FEE-839C-0FBB1E8ACCE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382000" y="36576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TextBox 64">
                <a:extLst>
                  <a:ext uri="{FF2B5EF4-FFF2-40B4-BE49-F238E27FC236}">
                    <a16:creationId xmlns:a16="http://schemas.microsoft.com/office/drawing/2014/main" id="{B7015394-0EA6-451A-8D33-F8EDB636A0E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49059" y="3465812"/>
                <a:ext cx="40427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Elba</a:t>
                </a:r>
              </a:p>
            </p:txBody>
          </p:sp>
          <p:sp>
            <p:nvSpPr>
              <p:cNvPr id="58" name="TextBox 65">
                <a:extLst>
                  <a:ext uri="{FF2B5EF4-FFF2-40B4-BE49-F238E27FC236}">
                    <a16:creationId xmlns:a16="http://schemas.microsoft.com/office/drawing/2014/main" id="{8C108B29-784E-8BEB-CC76-3478338FEAE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848600" y="2133600"/>
                <a:ext cx="4143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SC</a:t>
                </a:r>
              </a:p>
            </p:txBody>
          </p:sp>
          <p:sp>
            <p:nvSpPr>
              <p:cNvPr id="59" name="TextBox 66">
                <a:extLst>
                  <a:ext uri="{FF2B5EF4-FFF2-40B4-BE49-F238E27FC236}">
                    <a16:creationId xmlns:a16="http://schemas.microsoft.com/office/drawing/2014/main" id="{561CF172-C8D2-E955-C88F-5B13AE5AA2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848600" y="25146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61" name="TextBox 64">
                <a:extLst>
                  <a:ext uri="{FF2B5EF4-FFF2-40B4-BE49-F238E27FC236}">
                    <a16:creationId xmlns:a16="http://schemas.microsoft.com/office/drawing/2014/main" id="{4E5ABF63-3231-C085-EC60-4B6665451DC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038600" y="2286000"/>
                <a:ext cx="16002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North System</a:t>
                </a:r>
              </a:p>
            </p:txBody>
          </p:sp>
          <p:sp>
            <p:nvSpPr>
              <p:cNvPr id="62" name="TextBox 65">
                <a:extLst>
                  <a:ext uri="{FF2B5EF4-FFF2-40B4-BE49-F238E27FC236}">
                    <a16:creationId xmlns:a16="http://schemas.microsoft.com/office/drawing/2014/main" id="{192F7A9A-73C5-BE56-20F7-2007C226345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0" y="4648200"/>
                <a:ext cx="18383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South Louisiana</a:t>
                </a:r>
              </a:p>
            </p:txBody>
          </p:sp>
          <p:sp>
            <p:nvSpPr>
              <p:cNvPr id="63" name="TextBox 66">
                <a:extLst>
                  <a:ext uri="{FF2B5EF4-FFF2-40B4-BE49-F238E27FC236}">
                    <a16:creationId xmlns:a16="http://schemas.microsoft.com/office/drawing/2014/main" id="{94E43367-C039-D3C4-B489-CE6C19E5082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9600" y="3733800"/>
                <a:ext cx="16208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South System</a:t>
                </a:r>
              </a:p>
            </p:txBody>
          </p:sp>
          <p:sp>
            <p:nvSpPr>
              <p:cNvPr id="64" name="Flowchart: Connector 63">
                <a:extLst>
                  <a:ext uri="{FF2B5EF4-FFF2-40B4-BE49-F238E27FC236}">
                    <a16:creationId xmlns:a16="http://schemas.microsoft.com/office/drawing/2014/main" id="{9E1AFFF4-F2F3-A64E-0DAD-9A008CF076E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95600" y="4343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88C4580-54C9-5708-1059-1AFDED39AB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5600" y="4343400"/>
                <a:ext cx="57900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/>
                  <a:t>Pearl River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84F6C19-CEE2-94D0-E1F8-5D93822512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0" y="4648200"/>
                <a:ext cx="601447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/>
                  <a:t>Franklinton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38324AE-0148-D1D7-CF9A-1C493141DD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4600" y="3962400"/>
                <a:ext cx="5196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err="1"/>
                  <a:t>Gwinville</a:t>
                </a:r>
                <a:endParaRPr lang="en-US" sz="70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6D5D271-BDCF-C901-91B4-3CE31E6258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3600" y="3778478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Bienville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A61AE4D-23D0-8E20-8C3C-A3A99D1A35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3143" y="3237368"/>
                <a:ext cx="51969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Onward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18F082D-8ACE-AE1E-5232-97840042EC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7042" y="3039533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Pickens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398906F-1E1B-8613-17D6-17643F2EBC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0347" y="3551466"/>
                <a:ext cx="47000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Rankin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13AFF72-59CD-C796-3DC0-F047BE93AA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69848" y="5181600"/>
                <a:ext cx="38183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Toca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5450060-4273-1F41-647F-D6D111B40A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8356" y="5683478"/>
                <a:ext cx="63511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Shady Side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5A749A9-626D-D8C2-77D5-E0709D23C7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5110" y="2902178"/>
                <a:ext cx="57099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Louisville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90E60DE-0944-4524-86C2-4754744E46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1782" y="3594556"/>
                <a:ext cx="66236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Bay Springs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276894A-154B-BA4E-AB2C-591327472F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2910" y="3708362"/>
                <a:ext cx="37061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York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706AFAB-2EF2-D12E-D5B6-1A859DAA05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74834" y="3619500"/>
                <a:ext cx="4796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Gallion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332A26A-8086-93B2-4C58-FF49AC8830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4463" y="3556155"/>
                <a:ext cx="43794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Selma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BC14203-4B7F-514E-F1A9-723BA8CAEE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5289" y="3574822"/>
                <a:ext cx="4812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Elmore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4CD0218-C392-5582-4E72-00EA6C6B4B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13974" y="3261938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Auburn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242F311-758B-599E-3B25-F17EBF6178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1315" y="3677621"/>
                <a:ext cx="66396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Holy Trinity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AF4B42E-853F-C9A8-0591-FDA7CACA83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44876" y="4495800"/>
                <a:ext cx="38824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Pavo</a:t>
                </a:r>
              </a:p>
            </p:txBody>
          </p:sp>
          <p:sp>
            <p:nvSpPr>
              <p:cNvPr id="83" name="TextBox 35">
                <a:extLst>
                  <a:ext uri="{FF2B5EF4-FFF2-40B4-BE49-F238E27FC236}">
                    <a16:creationId xmlns:a16="http://schemas.microsoft.com/office/drawing/2014/main" id="{F98A5E58-E3F9-3936-3282-136C072E7DA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980688" y="3053715"/>
                <a:ext cx="49564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Reform</a:t>
                </a:r>
              </a:p>
            </p:txBody>
          </p:sp>
          <p:sp>
            <p:nvSpPr>
              <p:cNvPr id="84" name="TextBox 36">
                <a:extLst>
                  <a:ext uri="{FF2B5EF4-FFF2-40B4-BE49-F238E27FC236}">
                    <a16:creationId xmlns:a16="http://schemas.microsoft.com/office/drawing/2014/main" id="{81471754-AE37-013D-705C-16DB4740C70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005008" y="2672271"/>
                <a:ext cx="6735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McConnells</a:t>
                </a:r>
              </a:p>
            </p:txBody>
          </p:sp>
          <p:sp>
            <p:nvSpPr>
              <p:cNvPr id="85" name="TextBox 37">
                <a:extLst>
                  <a:ext uri="{FF2B5EF4-FFF2-40B4-BE49-F238E27FC236}">
                    <a16:creationId xmlns:a16="http://schemas.microsoft.com/office/drawing/2014/main" id="{B0878AFD-B9CA-60EA-D047-CC2B99DACA9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27537" y="2963227"/>
                <a:ext cx="6527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Providence</a:t>
                </a:r>
              </a:p>
            </p:txBody>
          </p:sp>
          <p:sp>
            <p:nvSpPr>
              <p:cNvPr id="86" name="TextBox 38">
                <a:extLst>
                  <a:ext uri="{FF2B5EF4-FFF2-40B4-BE49-F238E27FC236}">
                    <a16:creationId xmlns:a16="http://schemas.microsoft.com/office/drawing/2014/main" id="{7F154873-00E1-1BD0-0BB0-8441D691C74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687824" y="2555875"/>
                <a:ext cx="4924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Tarrant</a:t>
                </a:r>
              </a:p>
            </p:txBody>
          </p:sp>
          <p:sp>
            <p:nvSpPr>
              <p:cNvPr id="87" name="TextBox 39">
                <a:extLst>
                  <a:ext uri="{FF2B5EF4-FFF2-40B4-BE49-F238E27FC236}">
                    <a16:creationId xmlns:a16="http://schemas.microsoft.com/office/drawing/2014/main" id="{C5A01BF6-DC1E-BEE7-E01D-84D5ACD8807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992973" y="2825309"/>
                <a:ext cx="51809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Pell City</a:t>
                </a:r>
              </a:p>
            </p:txBody>
          </p:sp>
          <p:sp>
            <p:nvSpPr>
              <p:cNvPr id="88" name="TextBox 40">
                <a:extLst>
                  <a:ext uri="{FF2B5EF4-FFF2-40B4-BE49-F238E27FC236}">
                    <a16:creationId xmlns:a16="http://schemas.microsoft.com/office/drawing/2014/main" id="{A2D3B64E-F6A0-C191-1E3C-FE5917CBFDA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396220" y="2817876"/>
                <a:ext cx="74892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DeArmanville</a:t>
                </a:r>
              </a:p>
            </p:txBody>
          </p:sp>
          <p:sp>
            <p:nvSpPr>
              <p:cNvPr id="89" name="TextBox 41">
                <a:extLst>
                  <a:ext uri="{FF2B5EF4-FFF2-40B4-BE49-F238E27FC236}">
                    <a16:creationId xmlns:a16="http://schemas.microsoft.com/office/drawing/2014/main" id="{61D0C55B-B93F-168F-A79C-9B1F986E479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698093" y="2479907"/>
                <a:ext cx="5629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Bell Mills</a:t>
                </a:r>
              </a:p>
            </p:txBody>
          </p:sp>
          <p:sp>
            <p:nvSpPr>
              <p:cNvPr id="90" name="TextBox 42">
                <a:extLst>
                  <a:ext uri="{FF2B5EF4-FFF2-40B4-BE49-F238E27FC236}">
                    <a16:creationId xmlns:a16="http://schemas.microsoft.com/office/drawing/2014/main" id="{2957725E-C38C-ADDD-017F-2BD1529D305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926677" y="2071687"/>
                <a:ext cx="42832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Rome</a:t>
                </a:r>
              </a:p>
            </p:txBody>
          </p:sp>
          <p:sp>
            <p:nvSpPr>
              <p:cNvPr id="91" name="TextBox 29">
                <a:extLst>
                  <a:ext uri="{FF2B5EF4-FFF2-40B4-BE49-F238E27FC236}">
                    <a16:creationId xmlns:a16="http://schemas.microsoft.com/office/drawing/2014/main" id="{DDA2C4BC-B7A6-EC4D-7570-174C879F6A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59621" y="3148012"/>
                <a:ext cx="50847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Ellerslie</a:t>
                </a:r>
              </a:p>
            </p:txBody>
          </p:sp>
          <p:sp>
            <p:nvSpPr>
              <p:cNvPr id="92" name="TextBox 31">
                <a:extLst>
                  <a:ext uri="{FF2B5EF4-FFF2-40B4-BE49-F238E27FC236}">
                    <a16:creationId xmlns:a16="http://schemas.microsoft.com/office/drawing/2014/main" id="{73E63DAE-CC30-7859-9182-C0D143FFD03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12971" y="2979509"/>
                <a:ext cx="60625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Ocmulgee</a:t>
                </a:r>
              </a:p>
            </p:txBody>
          </p:sp>
          <p:sp>
            <p:nvSpPr>
              <p:cNvPr id="93" name="TextBox 32">
                <a:extLst>
                  <a:ext uri="{FF2B5EF4-FFF2-40B4-BE49-F238E27FC236}">
                    <a16:creationId xmlns:a16="http://schemas.microsoft.com/office/drawing/2014/main" id="{0DBE93C7-E8EE-948B-18FF-40D6BBB383E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21944" y="2832556"/>
                <a:ext cx="56778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Hall Gate</a:t>
                </a:r>
              </a:p>
            </p:txBody>
          </p:sp>
          <p:sp>
            <p:nvSpPr>
              <p:cNvPr id="94" name="TextBox 33">
                <a:extLst>
                  <a:ext uri="{FF2B5EF4-FFF2-40B4-BE49-F238E27FC236}">
                    <a16:creationId xmlns:a16="http://schemas.microsoft.com/office/drawing/2014/main" id="{404D376F-D05C-A014-B3EB-A2B0A8C7B0D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534539" y="2862792"/>
                <a:ext cx="45717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Wrens</a:t>
                </a:r>
              </a:p>
            </p:txBody>
          </p:sp>
          <p:sp>
            <p:nvSpPr>
              <p:cNvPr id="95" name="TextBox 48">
                <a:extLst>
                  <a:ext uri="{FF2B5EF4-FFF2-40B4-BE49-F238E27FC236}">
                    <a16:creationId xmlns:a16="http://schemas.microsoft.com/office/drawing/2014/main" id="{D3F25A1C-ED97-7CB1-EF3E-E81497419F0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43453" y="2241050"/>
                <a:ext cx="54053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Hartwell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FDC34A6-65BC-8492-5A09-CB1C16B756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21771" y="3597702"/>
                <a:ext cx="55816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Riceboro</a:t>
                </a:r>
                <a:endParaRPr lang="en-US" sz="800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5E4633C-1B7D-508D-17B6-734A0C4D7B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25412" y="4343399"/>
                <a:ext cx="61747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err="1"/>
                  <a:t>Brookman</a:t>
                </a:r>
                <a:endParaRPr lang="en-US" sz="800"/>
              </a:p>
            </p:txBody>
          </p:sp>
        </p:grpSp>
      </p:grp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A580049A-5ABF-1A15-9560-1443B1BD19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98367" y="2790005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TextBox 61">
            <a:extLst>
              <a:ext uri="{FF2B5EF4-FFF2-40B4-BE49-F238E27FC236}">
                <a16:creationId xmlns:a16="http://schemas.microsoft.com/office/drawing/2014/main" id="{299D3E2C-1756-5CD5-ED61-9D836003F01F}"/>
              </a:ext>
            </a:extLst>
          </p:cNvPr>
          <p:cNvSpPr txBox="1">
            <a:spLocks/>
          </p:cNvSpPr>
          <p:nvPr/>
        </p:nvSpPr>
        <p:spPr bwMode="auto">
          <a:xfrm>
            <a:off x="7333207" y="2798754"/>
            <a:ext cx="5389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Fairburn</a:t>
            </a:r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0E9A01B0-8127-C1A5-720C-12FCB53127B7}"/>
              </a:ext>
            </a:extLst>
          </p:cNvPr>
          <p:cNvSpPr/>
          <p:nvPr/>
        </p:nvSpPr>
        <p:spPr>
          <a:xfrm>
            <a:off x="9100431" y="2923714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C867D315-51E2-E986-C4E5-13864AE05394}"/>
              </a:ext>
            </a:extLst>
          </p:cNvPr>
          <p:cNvSpPr/>
          <p:nvPr/>
        </p:nvSpPr>
        <p:spPr>
          <a:xfrm>
            <a:off x="9532232" y="3287781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Flowchart: Connector 104">
            <a:extLst>
              <a:ext uri="{FF2B5EF4-FFF2-40B4-BE49-F238E27FC236}">
                <a16:creationId xmlns:a16="http://schemas.microsoft.com/office/drawing/2014/main" id="{3BD655CB-09C5-CA64-7069-516AAC140B8D}"/>
              </a:ext>
            </a:extLst>
          </p:cNvPr>
          <p:cNvSpPr/>
          <p:nvPr/>
        </p:nvSpPr>
        <p:spPr>
          <a:xfrm>
            <a:off x="9456039" y="4032856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D6374E8-CF27-61D7-F445-214A6AE7652F}"/>
              </a:ext>
            </a:extLst>
          </p:cNvPr>
          <p:cNvSpPr txBox="1"/>
          <p:nvPr/>
        </p:nvSpPr>
        <p:spPr>
          <a:xfrm>
            <a:off x="9062568" y="3847703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Hilliard</a:t>
            </a:r>
          </a:p>
        </p:txBody>
      </p:sp>
      <p:sp>
        <p:nvSpPr>
          <p:cNvPr id="107" name="TextBox 32">
            <a:extLst>
              <a:ext uri="{FF2B5EF4-FFF2-40B4-BE49-F238E27FC236}">
                <a16:creationId xmlns:a16="http://schemas.microsoft.com/office/drawing/2014/main" id="{A872870F-0BF3-5E50-BF96-A99C355D5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87" y="3005160"/>
            <a:ext cx="5677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/>
              <a:t>Jefferson</a:t>
            </a:r>
          </a:p>
        </p:txBody>
      </p:sp>
      <p:sp>
        <p:nvSpPr>
          <p:cNvPr id="108" name="TextBox 32">
            <a:extLst>
              <a:ext uri="{FF2B5EF4-FFF2-40B4-BE49-F238E27FC236}">
                <a16:creationId xmlns:a16="http://schemas.microsoft.com/office/drawing/2014/main" id="{C64760D1-BAA1-73C3-770F-D66D3CE0C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578" y="3285526"/>
            <a:ext cx="4716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Rincon</a:t>
            </a:r>
          </a:p>
        </p:txBody>
      </p:sp>
      <p:sp>
        <p:nvSpPr>
          <p:cNvPr id="109" name="Flowchart: Connector 108">
            <a:extLst>
              <a:ext uri="{FF2B5EF4-FFF2-40B4-BE49-F238E27FC236}">
                <a16:creationId xmlns:a16="http://schemas.microsoft.com/office/drawing/2014/main" id="{8E5434AC-908D-F8C3-E133-3009C1B658DF}"/>
              </a:ext>
            </a:extLst>
          </p:cNvPr>
          <p:cNvSpPr/>
          <p:nvPr/>
        </p:nvSpPr>
        <p:spPr>
          <a:xfrm>
            <a:off x="5942134" y="3061717"/>
            <a:ext cx="85059" cy="85059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TextBox 36">
            <a:extLst>
              <a:ext uri="{FF2B5EF4-FFF2-40B4-BE49-F238E27FC236}">
                <a16:creationId xmlns:a16="http://schemas.microsoft.com/office/drawing/2014/main" id="{98633D75-81DA-C0DF-A3B3-12EF11F4B6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5680733" y="3107484"/>
            <a:ext cx="60785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Duncanville</a:t>
            </a:r>
          </a:p>
        </p:txBody>
      </p:sp>
      <p:sp>
        <p:nvSpPr>
          <p:cNvPr id="112" name="TextBox 67">
            <a:extLst>
              <a:ext uri="{FF2B5EF4-FFF2-40B4-BE49-F238E27FC236}">
                <a16:creationId xmlns:a16="http://schemas.microsoft.com/office/drawing/2014/main" id="{4BCA1175-9F98-02DF-EBB2-8D4E158091DC}"/>
              </a:ext>
            </a:extLst>
          </p:cNvPr>
          <p:cNvSpPr txBox="1">
            <a:spLocks noChangeArrowheads="1"/>
          </p:cNvSpPr>
          <p:nvPr/>
        </p:nvSpPr>
        <p:spPr bwMode="auto">
          <a:xfrm rot="4024734">
            <a:off x="8212159" y="2719861"/>
            <a:ext cx="1226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Elba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Express</a:t>
            </a:r>
          </a:p>
        </p:txBody>
      </p:sp>
    </p:spTree>
    <p:extLst>
      <p:ext uri="{BB962C8B-B14F-4D97-AF65-F5344CB8AC3E}">
        <p14:creationId xmlns:p14="http://schemas.microsoft.com/office/powerpoint/2010/main" val="2333463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2B508-DBD9-2579-4688-AEA193DBA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FCB813-DD4A-FA9F-3BDB-D0AA89BB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BA8209-9E3D-AF82-3E29-2088BF8E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SNG North System Pigging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49D44-C6D4-4875-1FD7-193FCD062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" y="516986"/>
            <a:ext cx="5003510" cy="6445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Remainder of the year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EF45BF-DB69-BAD3-75E1-3D601572A26A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34EEB6-5457-36F6-960A-0B9F877276D6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0C468B1B-F252-B639-FC3F-A11E2312D35B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lowchart: Extract 11">
              <a:extLst>
                <a:ext uri="{FF2B5EF4-FFF2-40B4-BE49-F238E27FC236}">
                  <a16:creationId xmlns:a16="http://schemas.microsoft.com/office/drawing/2014/main" id="{9DA2E6B5-CFCE-69F7-2F13-3036D3AE671B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F3355A1-ADC7-121C-40AE-690152D2DF0D}"/>
              </a:ext>
            </a:extLst>
          </p:cNvPr>
          <p:cNvGrpSpPr/>
          <p:nvPr/>
        </p:nvGrpSpPr>
        <p:grpSpPr>
          <a:xfrm>
            <a:off x="262554" y="1318696"/>
            <a:ext cx="9923994" cy="5274264"/>
            <a:chOff x="-1319744" y="1600200"/>
            <a:chExt cx="9923994" cy="5274264"/>
          </a:xfrm>
        </p:grpSpPr>
        <p:pic>
          <p:nvPicPr>
            <p:cNvPr id="13" name="Content Placeholder 3" descr="north system.bmp">
              <a:extLst>
                <a:ext uri="{FF2B5EF4-FFF2-40B4-BE49-F238E27FC236}">
                  <a16:creationId xmlns:a16="http://schemas.microsoft.com/office/drawing/2014/main" id="{036CB810-36E4-E054-6810-75956224A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673" y="1639750"/>
              <a:ext cx="8229600" cy="3427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7557C438-520C-C39F-41A1-E7119D3376BB}"/>
                </a:ext>
              </a:extLst>
            </p:cNvPr>
            <p:cNvSpPr/>
            <p:nvPr/>
          </p:nvSpPr>
          <p:spPr>
            <a:xfrm>
              <a:off x="609600" y="4495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3C62FE7B-9749-4C0C-45B0-1B68B8575949}"/>
                </a:ext>
              </a:extLst>
            </p:cNvPr>
            <p:cNvSpPr/>
            <p:nvPr/>
          </p:nvSpPr>
          <p:spPr>
            <a:xfrm>
              <a:off x="1066800" y="4343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2852E57F-BB09-5578-4BF4-8CC579145861}"/>
                </a:ext>
              </a:extLst>
            </p:cNvPr>
            <p:cNvSpPr/>
            <p:nvPr/>
          </p:nvSpPr>
          <p:spPr>
            <a:xfrm>
              <a:off x="2971800" y="3962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77F44A76-7ABB-8473-C07D-E760941E24CA}"/>
                </a:ext>
              </a:extLst>
            </p:cNvPr>
            <p:cNvSpPr/>
            <p:nvPr/>
          </p:nvSpPr>
          <p:spPr>
            <a:xfrm>
              <a:off x="3810000" y="3810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432800AA-37F9-4B36-C211-B0BBB50DD64B}"/>
                </a:ext>
              </a:extLst>
            </p:cNvPr>
            <p:cNvSpPr/>
            <p:nvPr/>
          </p:nvSpPr>
          <p:spPr>
            <a:xfrm>
              <a:off x="4495800" y="3581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7764740F-4966-AF30-3D0B-D4E538F291E3}"/>
                </a:ext>
              </a:extLst>
            </p:cNvPr>
            <p:cNvSpPr/>
            <p:nvPr/>
          </p:nvSpPr>
          <p:spPr>
            <a:xfrm>
              <a:off x="5257800" y="3429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4357A7D1-D652-2394-44B7-E7B418153267}"/>
                </a:ext>
              </a:extLst>
            </p:cNvPr>
            <p:cNvSpPr/>
            <p:nvPr/>
          </p:nvSpPr>
          <p:spPr>
            <a:xfrm>
              <a:off x="5638800" y="3276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50ADDA9F-B935-13F2-6C0F-FDA3F6A8935E}"/>
                </a:ext>
              </a:extLst>
            </p:cNvPr>
            <p:cNvSpPr/>
            <p:nvPr/>
          </p:nvSpPr>
          <p:spPr>
            <a:xfrm>
              <a:off x="6019800" y="3276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1BCDD5C0-658A-1E22-06AD-FE1D3B64E1F0}"/>
                </a:ext>
              </a:extLst>
            </p:cNvPr>
            <p:cNvSpPr/>
            <p:nvPr/>
          </p:nvSpPr>
          <p:spPr>
            <a:xfrm>
              <a:off x="6324600" y="3124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39A4BBAE-8299-8750-88F5-D423F46F6A6E}"/>
                </a:ext>
              </a:extLst>
            </p:cNvPr>
            <p:cNvSpPr/>
            <p:nvPr/>
          </p:nvSpPr>
          <p:spPr>
            <a:xfrm>
              <a:off x="6781800" y="3124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C8899D45-2DEF-2708-33E7-5DAB8ED4746C}"/>
                </a:ext>
              </a:extLst>
            </p:cNvPr>
            <p:cNvSpPr/>
            <p:nvPr/>
          </p:nvSpPr>
          <p:spPr>
            <a:xfrm>
              <a:off x="7086600" y="3124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6FD28FA4-BCDE-97A7-147E-CED727DDC28A}"/>
                </a:ext>
              </a:extLst>
            </p:cNvPr>
            <p:cNvSpPr/>
            <p:nvPr/>
          </p:nvSpPr>
          <p:spPr>
            <a:xfrm>
              <a:off x="7512050" y="308292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7603EF55-37E6-A2D6-167C-A65B33EA7CB2}"/>
                </a:ext>
              </a:extLst>
            </p:cNvPr>
            <p:cNvSpPr/>
            <p:nvPr/>
          </p:nvSpPr>
          <p:spPr>
            <a:xfrm>
              <a:off x="7808976" y="2389632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6F884498-6648-6725-CCA3-557B2B07FDB2}"/>
                </a:ext>
              </a:extLst>
            </p:cNvPr>
            <p:cNvSpPr/>
            <p:nvPr/>
          </p:nvSpPr>
          <p:spPr>
            <a:xfrm>
              <a:off x="3810000" y="4343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4785BB6A-B4EB-4053-10DC-1AD319C168FC}"/>
                </a:ext>
              </a:extLst>
            </p:cNvPr>
            <p:cNvSpPr/>
            <p:nvPr/>
          </p:nvSpPr>
          <p:spPr>
            <a:xfrm>
              <a:off x="990600" y="4038600"/>
              <a:ext cx="152400" cy="1524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2F1EF54-856B-46A6-778F-6C602CA2EBF4}"/>
                </a:ext>
              </a:extLst>
            </p:cNvPr>
            <p:cNvSpPr/>
            <p:nvPr/>
          </p:nvSpPr>
          <p:spPr>
            <a:xfrm>
              <a:off x="4876800" y="2895600"/>
              <a:ext cx="152400" cy="1524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23">
              <a:extLst>
                <a:ext uri="{FF2B5EF4-FFF2-40B4-BE49-F238E27FC236}">
                  <a16:creationId xmlns:a16="http://schemas.microsoft.com/office/drawing/2014/main" id="{20F78DD8-8854-F6FA-8ADD-634C6EA13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0700" y="4311134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/>
                <a:t>LA</a:t>
              </a:r>
            </a:p>
          </p:txBody>
        </p:sp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725AA770-46D7-EB50-1316-09EA8EFFD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918" y="3135312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MS</a:t>
              </a:r>
            </a:p>
          </p:txBody>
        </p:sp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A8122F2C-8D5A-2C02-FEE7-E915D2E83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7266" y="2326258"/>
              <a:ext cx="4635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GA</a:t>
              </a:r>
            </a:p>
          </p:txBody>
        </p:sp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E54B6DD3-50DE-AF87-7F46-9B884769F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43" y="4243387"/>
              <a:ext cx="5953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Logansport</a:t>
              </a:r>
            </a:p>
          </p:txBody>
        </p:sp>
        <p:sp>
          <p:nvSpPr>
            <p:cNvPr id="35" name="TextBox 28">
              <a:extLst>
                <a:ext uri="{FF2B5EF4-FFF2-40B4-BE49-F238E27FC236}">
                  <a16:creationId xmlns:a16="http://schemas.microsoft.com/office/drawing/2014/main" id="{76091C6C-C711-BF15-4431-D85DAFC50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419600"/>
              <a:ext cx="4921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Bienville</a:t>
              </a:r>
            </a:p>
          </p:txBody>
        </p:sp>
        <p:sp>
          <p:nvSpPr>
            <p:cNvPr id="36" name="TextBox 29">
              <a:extLst>
                <a:ext uri="{FF2B5EF4-FFF2-40B4-BE49-F238E27FC236}">
                  <a16:creationId xmlns:a16="http://schemas.microsoft.com/office/drawing/2014/main" id="{AC894393-827A-0AC3-145E-A778DD754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886200"/>
              <a:ext cx="8874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Bear Creek Storage</a:t>
              </a:r>
            </a:p>
          </p:txBody>
        </p:sp>
        <p:sp>
          <p:nvSpPr>
            <p:cNvPr id="37" name="TextBox 30">
              <a:extLst>
                <a:ext uri="{FF2B5EF4-FFF2-40B4-BE49-F238E27FC236}">
                  <a16:creationId xmlns:a16="http://schemas.microsoft.com/office/drawing/2014/main" id="{FDE863BE-A637-9BA5-27EE-5DD0F0166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3733800"/>
              <a:ext cx="4762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Onward</a:t>
              </a:r>
            </a:p>
          </p:txBody>
        </p:sp>
        <p:sp>
          <p:nvSpPr>
            <p:cNvPr id="38" name="TextBox 31">
              <a:extLst>
                <a:ext uri="{FF2B5EF4-FFF2-40B4-BE49-F238E27FC236}">
                  <a16:creationId xmlns:a16="http://schemas.microsoft.com/office/drawing/2014/main" id="{C2A4C9E4-1DC7-202D-345C-1BD469E48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3581400"/>
              <a:ext cx="4572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Pickens</a:t>
              </a:r>
            </a:p>
          </p:txBody>
        </p:sp>
        <p:sp>
          <p:nvSpPr>
            <p:cNvPr id="39" name="TextBox 32">
              <a:extLst>
                <a:ext uri="{FF2B5EF4-FFF2-40B4-BE49-F238E27FC236}">
                  <a16:creationId xmlns:a16="http://schemas.microsoft.com/office/drawing/2014/main" id="{BDDF5620-6CAF-1A04-E3BF-538CC2C6E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4419600"/>
              <a:ext cx="4302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Rankin</a:t>
              </a:r>
            </a:p>
          </p:txBody>
        </p:sp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B2F0914F-765E-4E0C-2E03-8D15A7CE9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3352800"/>
              <a:ext cx="5207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Louisville</a:t>
              </a:r>
            </a:p>
          </p:txBody>
        </p: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27B970BC-C669-FD78-70AD-E5BF1A69BD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2743200"/>
              <a:ext cx="773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Muldon Storage</a:t>
              </a:r>
            </a:p>
          </p:txBody>
        </p:sp>
        <p:sp>
          <p:nvSpPr>
            <p:cNvPr id="42" name="TextBox 35">
              <a:extLst>
                <a:ext uri="{FF2B5EF4-FFF2-40B4-BE49-F238E27FC236}">
                  <a16:creationId xmlns:a16="http://schemas.microsoft.com/office/drawing/2014/main" id="{1FBB3190-FDA4-5970-6197-3ED14BAE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3214687"/>
              <a:ext cx="4572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Reform</a:t>
              </a:r>
            </a:p>
          </p:txBody>
        </p:sp>
        <p:sp>
          <p:nvSpPr>
            <p:cNvPr id="43" name="TextBox 36">
              <a:extLst>
                <a:ext uri="{FF2B5EF4-FFF2-40B4-BE49-F238E27FC236}">
                  <a16:creationId xmlns:a16="http://schemas.microsoft.com/office/drawing/2014/main" id="{6E205EC9-2038-7DAD-38B2-CC6803BDC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3048000"/>
              <a:ext cx="6111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McConnells</a:t>
              </a:r>
            </a:p>
          </p:txBody>
        </p:sp>
        <p:sp>
          <p:nvSpPr>
            <p:cNvPr id="44" name="TextBox 37">
              <a:extLst>
                <a:ext uri="{FF2B5EF4-FFF2-40B4-BE49-F238E27FC236}">
                  <a16:creationId xmlns:a16="http://schemas.microsoft.com/office/drawing/2014/main" id="{BDCDA5E1-23EE-BF4C-1498-78D877672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5837" y="3306232"/>
              <a:ext cx="5937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Providence</a:t>
              </a:r>
            </a:p>
          </p:txBody>
        </p:sp>
        <p:sp>
          <p:nvSpPr>
            <p:cNvPr id="45" name="TextBox 38">
              <a:extLst>
                <a:ext uri="{FF2B5EF4-FFF2-40B4-BE49-F238E27FC236}">
                  <a16:creationId xmlns:a16="http://schemas.microsoft.com/office/drawing/2014/main" id="{04589CC9-85A9-3D05-44D3-6AAC70D9B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4893" y="2895600"/>
              <a:ext cx="4556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Tarrant</a:t>
              </a:r>
            </a:p>
          </p:txBody>
        </p: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id="{4348AD9A-4894-957B-CDD9-8EB80E8D1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2971800"/>
              <a:ext cx="4778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Pell City</a:t>
              </a:r>
            </a:p>
          </p:txBody>
        </p:sp>
        <p:sp>
          <p:nvSpPr>
            <p:cNvPr id="47" name="TextBox 40">
              <a:extLst>
                <a:ext uri="{FF2B5EF4-FFF2-40B4-BE49-F238E27FC236}">
                  <a16:creationId xmlns:a16="http://schemas.microsoft.com/office/drawing/2014/main" id="{A0D8D103-8BBB-D36D-7AE4-F5AD0CA01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3200400"/>
              <a:ext cx="6762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DeArmanville</a:t>
              </a:r>
            </a:p>
          </p:txBody>
        </p:sp>
        <p:sp>
          <p:nvSpPr>
            <p:cNvPr id="48" name="TextBox 41">
              <a:extLst>
                <a:ext uri="{FF2B5EF4-FFF2-40B4-BE49-F238E27FC236}">
                  <a16:creationId xmlns:a16="http://schemas.microsoft.com/office/drawing/2014/main" id="{4AF9B8D9-CCE0-601B-0B46-ED403B460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2895600"/>
              <a:ext cx="5143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Bell Mills</a:t>
              </a:r>
            </a:p>
          </p:txBody>
        </p:sp>
        <p:sp>
          <p:nvSpPr>
            <p:cNvPr id="49" name="TextBox 42">
              <a:extLst>
                <a:ext uri="{FF2B5EF4-FFF2-40B4-BE49-F238E27FC236}">
                  <a16:creationId xmlns:a16="http://schemas.microsoft.com/office/drawing/2014/main" id="{A334BEBB-7020-A1A1-33BC-79EACAF19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2209800"/>
              <a:ext cx="3984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Rome</a:t>
              </a:r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29F5EB-C937-0C51-FCD3-3BAEBD7C4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1981200"/>
              <a:ext cx="5476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Huntsville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1BBD8A7-F621-76A5-9019-1D242BC8E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1600200"/>
              <a:ext cx="6540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Chattanooga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77F1F58-3887-83CC-7CEF-E21E87663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2819400"/>
              <a:ext cx="4508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Atlanta</a:t>
              </a:r>
            </a:p>
          </p:txBody>
        </p:sp>
        <p:sp>
          <p:nvSpPr>
            <p:cNvPr id="53" name="Line Callout 1 51">
              <a:extLst>
                <a:ext uri="{FF2B5EF4-FFF2-40B4-BE49-F238E27FC236}">
                  <a16:creationId xmlns:a16="http://schemas.microsoft.com/office/drawing/2014/main" id="{F90FECDF-7413-A970-6497-C4FCAF744975}"/>
                </a:ext>
              </a:extLst>
            </p:cNvPr>
            <p:cNvSpPr/>
            <p:nvPr/>
          </p:nvSpPr>
          <p:spPr>
            <a:xfrm>
              <a:off x="-1319744" y="6417264"/>
              <a:ext cx="2362200" cy="457200"/>
            </a:xfrm>
            <a:prstGeom prst="borderCallout1">
              <a:avLst>
                <a:gd name="adj1" fmla="val 2644"/>
                <a:gd name="adj2" fmla="val 24381"/>
                <a:gd name="adj3" fmla="val 8981"/>
                <a:gd name="adj4" fmla="val 73158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>
                  <a:solidFill>
                    <a:schemeClr val="bg1"/>
                  </a:solidFill>
                </a:rPr>
                <a:t>Southern will be conducting other general maintenance  during this period  </a:t>
              </a:r>
            </a:p>
          </p:txBody>
        </p:sp>
        <p:sp>
          <p:nvSpPr>
            <p:cNvPr id="54" name="TextBox 24">
              <a:extLst>
                <a:ext uri="{FF2B5EF4-FFF2-40B4-BE49-F238E27FC236}">
                  <a16:creationId xmlns:a16="http://schemas.microsoft.com/office/drawing/2014/main" id="{004D9870-5CEE-8A82-F9D4-8FBDB4FE3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5572" y="2658018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</a:t>
              </a:r>
            </a:p>
          </p:txBody>
        </p:sp>
      </p:grp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C29E1656-AB4E-ADB1-7615-10AFA757F0BF}"/>
              </a:ext>
            </a:extLst>
          </p:cNvPr>
          <p:cNvSpPr/>
          <p:nvPr/>
        </p:nvSpPr>
        <p:spPr>
          <a:xfrm>
            <a:off x="7818642" y="3777333"/>
            <a:ext cx="85059" cy="85059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TextBox 36">
            <a:extLst>
              <a:ext uri="{FF2B5EF4-FFF2-40B4-BE49-F238E27FC236}">
                <a16:creationId xmlns:a16="http://schemas.microsoft.com/office/drawing/2014/main" id="{CB14DA91-491B-9A84-EE54-239164244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9960" y="3621805"/>
            <a:ext cx="60785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Duncanville</a:t>
            </a:r>
          </a:p>
        </p:txBody>
      </p:sp>
      <p:sp>
        <p:nvSpPr>
          <p:cNvPr id="61" name="Line Callout 1 57">
            <a:extLst>
              <a:ext uri="{FF2B5EF4-FFF2-40B4-BE49-F238E27FC236}">
                <a16:creationId xmlns:a16="http://schemas.microsoft.com/office/drawing/2014/main" id="{7F1C3DA0-CB76-D9DC-873E-9B55C52DEE8C}"/>
              </a:ext>
            </a:extLst>
          </p:cNvPr>
          <p:cNvSpPr/>
          <p:nvPr/>
        </p:nvSpPr>
        <p:spPr>
          <a:xfrm>
            <a:off x="6916299" y="1280595"/>
            <a:ext cx="2026072" cy="712848"/>
          </a:xfrm>
          <a:prstGeom prst="borderCallout1">
            <a:avLst>
              <a:gd name="adj1" fmla="val 142323"/>
              <a:gd name="adj2" fmla="val 123615"/>
              <a:gd name="adj3" fmla="val 100322"/>
              <a:gd name="adj4" fmla="val 87092"/>
            </a:avLst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Chattanooga Branch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Proj-SNG-29149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11-11-25 to 11-14-25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north of Bell Mills</a:t>
            </a:r>
          </a:p>
        </p:txBody>
      </p:sp>
      <p:sp>
        <p:nvSpPr>
          <p:cNvPr id="5" name="Line Callout 1 57">
            <a:extLst>
              <a:ext uri="{FF2B5EF4-FFF2-40B4-BE49-F238E27FC236}">
                <a16:creationId xmlns:a16="http://schemas.microsoft.com/office/drawing/2014/main" id="{7A2912A4-40C9-97A1-3022-F012FC9717F6}"/>
              </a:ext>
            </a:extLst>
          </p:cNvPr>
          <p:cNvSpPr/>
          <p:nvPr/>
        </p:nvSpPr>
        <p:spPr>
          <a:xfrm>
            <a:off x="8301608" y="3522860"/>
            <a:ext cx="2026072" cy="712848"/>
          </a:xfrm>
          <a:prstGeom prst="borderCallout1">
            <a:avLst>
              <a:gd name="adj1" fmla="val -166261"/>
              <a:gd name="adj2" fmla="val 55066"/>
              <a:gd name="adj3" fmla="val -119"/>
              <a:gd name="adj4" fmla="val 50902"/>
            </a:avLst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Rome Calhoun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Proj-SNG-4763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11-11-25 to 11-13-25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south of Rome</a:t>
            </a:r>
          </a:p>
        </p:txBody>
      </p:sp>
    </p:spTree>
    <p:extLst>
      <p:ext uri="{BB962C8B-B14F-4D97-AF65-F5344CB8AC3E}">
        <p14:creationId xmlns:p14="http://schemas.microsoft.com/office/powerpoint/2010/main" val="224743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016DC-2F64-29A1-991E-56CAB873D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625F82-73F2-FD2D-7D59-9712483A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AA820-B3E5-1547-541B-76944923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SNG North System Maintenance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D8F6A-108D-7FFB-1D8D-11F51524D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" y="516986"/>
            <a:ext cx="5003510" cy="6445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Remainder of the year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CA2224-AAB2-4A27-4D97-1ABDC10305BD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24A722-0622-D671-5C8E-51BCF97CB151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F6AEC939-7688-7B82-95A0-1CCDAE898365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lowchart: Extract 11">
              <a:extLst>
                <a:ext uri="{FF2B5EF4-FFF2-40B4-BE49-F238E27FC236}">
                  <a16:creationId xmlns:a16="http://schemas.microsoft.com/office/drawing/2014/main" id="{5BEAB816-9D70-06CC-23BF-D732A71C81EA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E41F4AC-72C3-C81B-DA59-684082FC0E5A}"/>
              </a:ext>
            </a:extLst>
          </p:cNvPr>
          <p:cNvGrpSpPr/>
          <p:nvPr/>
        </p:nvGrpSpPr>
        <p:grpSpPr>
          <a:xfrm>
            <a:off x="262554" y="1318696"/>
            <a:ext cx="9923994" cy="5274264"/>
            <a:chOff x="-1319744" y="1600200"/>
            <a:chExt cx="9923994" cy="5274264"/>
          </a:xfrm>
        </p:grpSpPr>
        <p:pic>
          <p:nvPicPr>
            <p:cNvPr id="13" name="Content Placeholder 3" descr="north system.bmp">
              <a:extLst>
                <a:ext uri="{FF2B5EF4-FFF2-40B4-BE49-F238E27FC236}">
                  <a16:creationId xmlns:a16="http://schemas.microsoft.com/office/drawing/2014/main" id="{55F53A13-F821-FEC8-9744-FD4D5E63A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673" y="1639750"/>
              <a:ext cx="8229600" cy="3427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207A0090-AD1B-7CB2-097A-7C5A50B73AAD}"/>
                </a:ext>
              </a:extLst>
            </p:cNvPr>
            <p:cNvSpPr/>
            <p:nvPr/>
          </p:nvSpPr>
          <p:spPr>
            <a:xfrm>
              <a:off x="609600" y="4495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F71F878F-314D-515F-5093-D6BA48D806E1}"/>
                </a:ext>
              </a:extLst>
            </p:cNvPr>
            <p:cNvSpPr/>
            <p:nvPr/>
          </p:nvSpPr>
          <p:spPr>
            <a:xfrm>
              <a:off x="1066800" y="4343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2AAAF7D4-5150-6DE1-7C7A-B0BDA2259362}"/>
                </a:ext>
              </a:extLst>
            </p:cNvPr>
            <p:cNvSpPr/>
            <p:nvPr/>
          </p:nvSpPr>
          <p:spPr>
            <a:xfrm>
              <a:off x="2971800" y="3962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47E62567-D852-FD71-FDE6-AAB547E9CEAD}"/>
                </a:ext>
              </a:extLst>
            </p:cNvPr>
            <p:cNvSpPr/>
            <p:nvPr/>
          </p:nvSpPr>
          <p:spPr>
            <a:xfrm>
              <a:off x="3810000" y="3810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9524E62-EAF6-D1C6-F834-A9F9C9B92817}"/>
                </a:ext>
              </a:extLst>
            </p:cNvPr>
            <p:cNvSpPr/>
            <p:nvPr/>
          </p:nvSpPr>
          <p:spPr>
            <a:xfrm>
              <a:off x="4495800" y="3581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D98A5E4D-7D5D-0623-CE5C-96CFBA4FE696}"/>
                </a:ext>
              </a:extLst>
            </p:cNvPr>
            <p:cNvSpPr/>
            <p:nvPr/>
          </p:nvSpPr>
          <p:spPr>
            <a:xfrm>
              <a:off x="5257800" y="3429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8C4F3BB5-CC32-8BB0-D5B5-0F72C1C6CE1D}"/>
                </a:ext>
              </a:extLst>
            </p:cNvPr>
            <p:cNvSpPr/>
            <p:nvPr/>
          </p:nvSpPr>
          <p:spPr>
            <a:xfrm>
              <a:off x="5638800" y="3276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0288A559-5504-FAA3-0708-16AD4766A117}"/>
                </a:ext>
              </a:extLst>
            </p:cNvPr>
            <p:cNvSpPr/>
            <p:nvPr/>
          </p:nvSpPr>
          <p:spPr>
            <a:xfrm>
              <a:off x="6019800" y="3276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3F23E255-F9E2-EB9D-053E-BF9D8A015D3C}"/>
                </a:ext>
              </a:extLst>
            </p:cNvPr>
            <p:cNvSpPr/>
            <p:nvPr/>
          </p:nvSpPr>
          <p:spPr>
            <a:xfrm>
              <a:off x="6324600" y="3124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08F486AD-D2C9-F853-B44D-6083977306A4}"/>
                </a:ext>
              </a:extLst>
            </p:cNvPr>
            <p:cNvSpPr/>
            <p:nvPr/>
          </p:nvSpPr>
          <p:spPr>
            <a:xfrm>
              <a:off x="6781800" y="3124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4A6CEA4F-8E01-BE73-2D6E-0CA5557578EF}"/>
                </a:ext>
              </a:extLst>
            </p:cNvPr>
            <p:cNvSpPr/>
            <p:nvPr/>
          </p:nvSpPr>
          <p:spPr>
            <a:xfrm>
              <a:off x="7086600" y="3124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5CFBA1E9-2E2A-D92E-1A20-2585E930E3D5}"/>
                </a:ext>
              </a:extLst>
            </p:cNvPr>
            <p:cNvSpPr/>
            <p:nvPr/>
          </p:nvSpPr>
          <p:spPr>
            <a:xfrm>
              <a:off x="7512050" y="308292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48BA8AB0-27FD-DF52-6191-C55239FCB2B0}"/>
                </a:ext>
              </a:extLst>
            </p:cNvPr>
            <p:cNvSpPr/>
            <p:nvPr/>
          </p:nvSpPr>
          <p:spPr>
            <a:xfrm>
              <a:off x="7845552" y="2362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4D68F8AB-CE50-903A-5F99-1D40ACCA3394}"/>
                </a:ext>
              </a:extLst>
            </p:cNvPr>
            <p:cNvSpPr/>
            <p:nvPr/>
          </p:nvSpPr>
          <p:spPr>
            <a:xfrm>
              <a:off x="3810000" y="4343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C9156B1-2376-C621-E660-3B4F1FFCF853}"/>
                </a:ext>
              </a:extLst>
            </p:cNvPr>
            <p:cNvSpPr/>
            <p:nvPr/>
          </p:nvSpPr>
          <p:spPr>
            <a:xfrm>
              <a:off x="990600" y="4038600"/>
              <a:ext cx="152400" cy="1524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7AD1483-4062-FB62-A4F7-DC9964315F85}"/>
                </a:ext>
              </a:extLst>
            </p:cNvPr>
            <p:cNvSpPr/>
            <p:nvPr/>
          </p:nvSpPr>
          <p:spPr>
            <a:xfrm>
              <a:off x="4876800" y="2895600"/>
              <a:ext cx="152400" cy="1524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23">
              <a:extLst>
                <a:ext uri="{FF2B5EF4-FFF2-40B4-BE49-F238E27FC236}">
                  <a16:creationId xmlns:a16="http://schemas.microsoft.com/office/drawing/2014/main" id="{6C05484B-5A9D-EA5B-D102-941E49A7F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8408" y="43815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/>
                <a:t>LA</a:t>
              </a:r>
            </a:p>
          </p:txBody>
        </p:sp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187312A6-CC5E-A367-91B3-01392ACFB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6819" y="3063081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MS</a:t>
              </a:r>
            </a:p>
          </p:txBody>
        </p:sp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63AD9CE7-71F1-000F-CDC7-00AA5C658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4723" y="2309812"/>
              <a:ext cx="4635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GA</a:t>
              </a:r>
            </a:p>
          </p:txBody>
        </p:sp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3AF7EC7D-C487-3127-8E4E-83276278D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43" y="4243387"/>
              <a:ext cx="5953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Logansport</a:t>
              </a:r>
            </a:p>
          </p:txBody>
        </p:sp>
        <p:sp>
          <p:nvSpPr>
            <p:cNvPr id="35" name="TextBox 28">
              <a:extLst>
                <a:ext uri="{FF2B5EF4-FFF2-40B4-BE49-F238E27FC236}">
                  <a16:creationId xmlns:a16="http://schemas.microsoft.com/office/drawing/2014/main" id="{2B47A7B7-DEAE-4DFC-B9EF-331166E3F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419600"/>
              <a:ext cx="4921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Bienville</a:t>
              </a:r>
            </a:p>
          </p:txBody>
        </p:sp>
        <p:sp>
          <p:nvSpPr>
            <p:cNvPr id="36" name="TextBox 29">
              <a:extLst>
                <a:ext uri="{FF2B5EF4-FFF2-40B4-BE49-F238E27FC236}">
                  <a16:creationId xmlns:a16="http://schemas.microsoft.com/office/drawing/2014/main" id="{983160A6-6A12-0967-A053-F5B7342D9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886200"/>
              <a:ext cx="8874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Bear Creek Storage</a:t>
              </a:r>
            </a:p>
          </p:txBody>
        </p:sp>
        <p:sp>
          <p:nvSpPr>
            <p:cNvPr id="37" name="TextBox 30">
              <a:extLst>
                <a:ext uri="{FF2B5EF4-FFF2-40B4-BE49-F238E27FC236}">
                  <a16:creationId xmlns:a16="http://schemas.microsoft.com/office/drawing/2014/main" id="{E929CED2-067A-8703-3B2A-3509F9C6A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3733800"/>
              <a:ext cx="4762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Onward</a:t>
              </a:r>
            </a:p>
          </p:txBody>
        </p:sp>
        <p:sp>
          <p:nvSpPr>
            <p:cNvPr id="38" name="TextBox 31">
              <a:extLst>
                <a:ext uri="{FF2B5EF4-FFF2-40B4-BE49-F238E27FC236}">
                  <a16:creationId xmlns:a16="http://schemas.microsoft.com/office/drawing/2014/main" id="{47C742B5-97B2-7698-41EA-ADAC5D344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3581400"/>
              <a:ext cx="4572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Pickens</a:t>
              </a:r>
            </a:p>
          </p:txBody>
        </p:sp>
        <p:sp>
          <p:nvSpPr>
            <p:cNvPr id="39" name="TextBox 32">
              <a:extLst>
                <a:ext uri="{FF2B5EF4-FFF2-40B4-BE49-F238E27FC236}">
                  <a16:creationId xmlns:a16="http://schemas.microsoft.com/office/drawing/2014/main" id="{59B79564-7F66-6E36-5584-1886406DC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4419600"/>
              <a:ext cx="4302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Rankin</a:t>
              </a:r>
            </a:p>
          </p:txBody>
        </p:sp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B2488A10-F166-8F78-DC63-79C52F6AB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3352800"/>
              <a:ext cx="5207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Louisville</a:t>
              </a:r>
            </a:p>
          </p:txBody>
        </p: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EA57D962-58AC-9A6A-446A-B6650CFFE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2743200"/>
              <a:ext cx="773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Muldon Storage</a:t>
              </a:r>
            </a:p>
          </p:txBody>
        </p:sp>
        <p:sp>
          <p:nvSpPr>
            <p:cNvPr id="42" name="TextBox 35">
              <a:extLst>
                <a:ext uri="{FF2B5EF4-FFF2-40B4-BE49-F238E27FC236}">
                  <a16:creationId xmlns:a16="http://schemas.microsoft.com/office/drawing/2014/main" id="{1F9D935A-79FC-E0E6-6220-044614BA6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3214687"/>
              <a:ext cx="4572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Reform</a:t>
              </a:r>
            </a:p>
          </p:txBody>
        </p:sp>
        <p:sp>
          <p:nvSpPr>
            <p:cNvPr id="43" name="TextBox 36">
              <a:extLst>
                <a:ext uri="{FF2B5EF4-FFF2-40B4-BE49-F238E27FC236}">
                  <a16:creationId xmlns:a16="http://schemas.microsoft.com/office/drawing/2014/main" id="{910B2F60-BC8E-1897-A534-15EA05807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3048000"/>
              <a:ext cx="6111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McConnells</a:t>
              </a:r>
            </a:p>
          </p:txBody>
        </p:sp>
        <p:sp>
          <p:nvSpPr>
            <p:cNvPr id="44" name="TextBox 37">
              <a:extLst>
                <a:ext uri="{FF2B5EF4-FFF2-40B4-BE49-F238E27FC236}">
                  <a16:creationId xmlns:a16="http://schemas.microsoft.com/office/drawing/2014/main" id="{A15379F9-12CD-DF13-AA89-5A05C44CD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5837" y="3306232"/>
              <a:ext cx="5937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Providence</a:t>
              </a:r>
            </a:p>
          </p:txBody>
        </p:sp>
        <p:sp>
          <p:nvSpPr>
            <p:cNvPr id="45" name="TextBox 38">
              <a:extLst>
                <a:ext uri="{FF2B5EF4-FFF2-40B4-BE49-F238E27FC236}">
                  <a16:creationId xmlns:a16="http://schemas.microsoft.com/office/drawing/2014/main" id="{9F25CD34-F1E3-EE3B-CFDD-F2E001392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4893" y="2895600"/>
              <a:ext cx="4556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Tarrant</a:t>
              </a:r>
            </a:p>
          </p:txBody>
        </p: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id="{D8580C30-64EE-0CF6-069C-357AB5A30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2971800"/>
              <a:ext cx="4778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Pell City</a:t>
              </a:r>
            </a:p>
          </p:txBody>
        </p:sp>
        <p:sp>
          <p:nvSpPr>
            <p:cNvPr id="47" name="TextBox 40">
              <a:extLst>
                <a:ext uri="{FF2B5EF4-FFF2-40B4-BE49-F238E27FC236}">
                  <a16:creationId xmlns:a16="http://schemas.microsoft.com/office/drawing/2014/main" id="{6ACE9C4F-5951-412B-E0B4-92C1EC29F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3200400"/>
              <a:ext cx="6762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DeArmanville</a:t>
              </a:r>
            </a:p>
          </p:txBody>
        </p:sp>
        <p:sp>
          <p:nvSpPr>
            <p:cNvPr id="48" name="TextBox 41">
              <a:extLst>
                <a:ext uri="{FF2B5EF4-FFF2-40B4-BE49-F238E27FC236}">
                  <a16:creationId xmlns:a16="http://schemas.microsoft.com/office/drawing/2014/main" id="{D7495D06-EA9F-F000-388F-1E16CB9E9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2895600"/>
              <a:ext cx="5143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Bell Mills</a:t>
              </a:r>
            </a:p>
          </p:txBody>
        </p:sp>
        <p:sp>
          <p:nvSpPr>
            <p:cNvPr id="49" name="TextBox 42">
              <a:extLst>
                <a:ext uri="{FF2B5EF4-FFF2-40B4-BE49-F238E27FC236}">
                  <a16:creationId xmlns:a16="http://schemas.microsoft.com/office/drawing/2014/main" id="{7467AEE8-89B3-A80C-D629-71F95952F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2209800"/>
              <a:ext cx="3984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Rome</a:t>
              </a:r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72C3CB-A556-A8AD-7F5F-202A0E88F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1981200"/>
              <a:ext cx="5476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Huntsville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CCDD548-80C9-086C-F319-59760DF96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1600200"/>
              <a:ext cx="6540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Chattanooga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A8BFADF-5A07-D5A2-91D0-3341ADC1E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2819400"/>
              <a:ext cx="4508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Atlanta</a:t>
              </a:r>
            </a:p>
          </p:txBody>
        </p:sp>
        <p:sp>
          <p:nvSpPr>
            <p:cNvPr id="53" name="Line Callout 1 51">
              <a:extLst>
                <a:ext uri="{FF2B5EF4-FFF2-40B4-BE49-F238E27FC236}">
                  <a16:creationId xmlns:a16="http://schemas.microsoft.com/office/drawing/2014/main" id="{E6F1EA98-C92A-DBB8-8E16-FA675B127A8E}"/>
                </a:ext>
              </a:extLst>
            </p:cNvPr>
            <p:cNvSpPr/>
            <p:nvPr/>
          </p:nvSpPr>
          <p:spPr>
            <a:xfrm>
              <a:off x="-1319744" y="6417264"/>
              <a:ext cx="2362200" cy="457200"/>
            </a:xfrm>
            <a:prstGeom prst="borderCallout1">
              <a:avLst>
                <a:gd name="adj1" fmla="val 2644"/>
                <a:gd name="adj2" fmla="val 24381"/>
                <a:gd name="adj3" fmla="val 8981"/>
                <a:gd name="adj4" fmla="val 73158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>
                  <a:solidFill>
                    <a:schemeClr val="bg1"/>
                  </a:solidFill>
                </a:rPr>
                <a:t>Southern will be conducting other general maintenance  during this period  </a:t>
              </a:r>
            </a:p>
          </p:txBody>
        </p:sp>
        <p:sp>
          <p:nvSpPr>
            <p:cNvPr id="54" name="TextBox 24">
              <a:extLst>
                <a:ext uri="{FF2B5EF4-FFF2-40B4-BE49-F238E27FC236}">
                  <a16:creationId xmlns:a16="http://schemas.microsoft.com/office/drawing/2014/main" id="{EA4B3DBE-E413-4D05-9A68-9044EE197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5994" y="2554843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</a:t>
              </a:r>
            </a:p>
          </p:txBody>
        </p:sp>
      </p:grpSp>
      <p:sp>
        <p:nvSpPr>
          <p:cNvPr id="5" name="Line Callout 1 56">
            <a:extLst>
              <a:ext uri="{FF2B5EF4-FFF2-40B4-BE49-F238E27FC236}">
                <a16:creationId xmlns:a16="http://schemas.microsoft.com/office/drawing/2014/main" id="{8F92D051-90F7-5E48-EC7C-211B12BFCEA3}"/>
              </a:ext>
            </a:extLst>
          </p:cNvPr>
          <p:cNvSpPr/>
          <p:nvPr/>
        </p:nvSpPr>
        <p:spPr>
          <a:xfrm>
            <a:off x="1837734" y="1818975"/>
            <a:ext cx="1713944" cy="1005396"/>
          </a:xfrm>
          <a:prstGeom prst="borderCallout1">
            <a:avLst>
              <a:gd name="adj1" fmla="val 197706"/>
              <a:gd name="adj2" fmla="val 47743"/>
              <a:gd name="adj3" fmla="val 99835"/>
              <a:gd name="adj4" fmla="val 485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Bear Creek Shut-in test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10-21-25 to 9 AM 10-28-25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Restrictions first into ISS then CSS-not to exceed 64% of CSS DIQ /DWQ </a:t>
            </a:r>
          </a:p>
        </p:txBody>
      </p:sp>
      <p:sp>
        <p:nvSpPr>
          <p:cNvPr id="6" name="Line Callout 1 56">
            <a:extLst>
              <a:ext uri="{FF2B5EF4-FFF2-40B4-BE49-F238E27FC236}">
                <a16:creationId xmlns:a16="http://schemas.microsoft.com/office/drawing/2014/main" id="{1AC73EBC-A183-C261-A79F-2359579A3CBF}"/>
              </a:ext>
            </a:extLst>
          </p:cNvPr>
          <p:cNvSpPr/>
          <p:nvPr/>
        </p:nvSpPr>
        <p:spPr>
          <a:xfrm>
            <a:off x="5331942" y="927961"/>
            <a:ext cx="1713944" cy="1005396"/>
          </a:xfrm>
          <a:prstGeom prst="borderCallout1">
            <a:avLst>
              <a:gd name="adj1" fmla="val 176787"/>
              <a:gd name="adj2" fmla="val 70150"/>
              <a:gd name="adj3" fmla="val 98925"/>
              <a:gd name="adj4" fmla="val 523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Muldon Shut-in test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10-7-25 to 9 </a:t>
            </a:r>
            <a:r>
              <a:rPr lang="en-US" sz="1000">
                <a:solidFill>
                  <a:schemeClr val="bg1"/>
                </a:solidFill>
              </a:rPr>
              <a:t>AM 10-14-25</a:t>
            </a:r>
            <a:endParaRPr lang="en-US" sz="1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Restrictions first into ISS then CSS-not to exceed 36% of CSS DIQ /DWQ 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86C282D-AC18-AEBC-E6C6-725E4EB195AF}"/>
              </a:ext>
            </a:extLst>
          </p:cNvPr>
          <p:cNvSpPr/>
          <p:nvPr/>
        </p:nvSpPr>
        <p:spPr>
          <a:xfrm>
            <a:off x="7818642" y="3777333"/>
            <a:ext cx="85059" cy="85059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61543B41-C11A-991E-A4C6-75EC99872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9960" y="3621805"/>
            <a:ext cx="60785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Duncanville</a:t>
            </a:r>
          </a:p>
        </p:txBody>
      </p:sp>
    </p:spTree>
    <p:extLst>
      <p:ext uri="{BB962C8B-B14F-4D97-AF65-F5344CB8AC3E}">
        <p14:creationId xmlns:p14="http://schemas.microsoft.com/office/powerpoint/2010/main" val="296335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3BB39-5083-C4C3-9BC9-7473856F6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1E68B6-20B2-0A35-9C66-D71475946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DE7E2-68AE-9FCE-74EB-AE4119A9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SNG South System Pigging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614D7-778D-B576-1C26-B2EE7F62D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5" y="516986"/>
            <a:ext cx="5031054" cy="6445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Remainder of the year</a:t>
            </a:r>
          </a:p>
          <a:p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9038EC7-4A17-14FA-C449-CC6BD05F564D}"/>
              </a:ext>
            </a:extLst>
          </p:cNvPr>
          <p:cNvGrpSpPr/>
          <p:nvPr/>
        </p:nvGrpSpPr>
        <p:grpSpPr>
          <a:xfrm>
            <a:off x="2254636" y="1303053"/>
            <a:ext cx="8479287" cy="5153731"/>
            <a:chOff x="781181" y="1489665"/>
            <a:chExt cx="8479287" cy="5153731"/>
          </a:xfrm>
        </p:grpSpPr>
        <p:pic>
          <p:nvPicPr>
            <p:cNvPr id="57" name="Content Placeholder 3" descr="south system.bmp">
              <a:extLst>
                <a:ext uri="{FF2B5EF4-FFF2-40B4-BE49-F238E27FC236}">
                  <a16:creationId xmlns:a16="http://schemas.microsoft.com/office/drawing/2014/main" id="{36BEE953-CD9A-8FA1-29B7-AE6D7AAE04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5705" b="24978"/>
            <a:stretch/>
          </p:blipFill>
          <p:spPr>
            <a:xfrm>
              <a:off x="925513" y="1489665"/>
              <a:ext cx="8334955" cy="51537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ED5D040-ED1A-D86F-BB8E-E5ADFB4E0E3F}"/>
                </a:ext>
              </a:extLst>
            </p:cNvPr>
            <p:cNvGrpSpPr/>
            <p:nvPr/>
          </p:nvGrpSpPr>
          <p:grpSpPr>
            <a:xfrm>
              <a:off x="781181" y="2133600"/>
              <a:ext cx="7853232" cy="3095625"/>
              <a:chOff x="781181" y="2133600"/>
              <a:chExt cx="7853232" cy="3095625"/>
            </a:xfrm>
          </p:grpSpPr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D93CE4B3-0633-5F46-2B98-81D352266BA8}"/>
                  </a:ext>
                </a:extLst>
              </p:cNvPr>
              <p:cNvSpPr/>
              <p:nvPr/>
            </p:nvSpPr>
            <p:spPr>
              <a:xfrm>
                <a:off x="1000836" y="4443743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82FAA619-6F01-83DD-A0C9-78DB00237878}"/>
                  </a:ext>
                </a:extLst>
              </p:cNvPr>
              <p:cNvSpPr/>
              <p:nvPr/>
            </p:nvSpPr>
            <p:spPr>
              <a:xfrm>
                <a:off x="1453724" y="4259443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0E757A88-7AB8-D5DF-9FD3-7A634070D43C}"/>
                  </a:ext>
                </a:extLst>
              </p:cNvPr>
              <p:cNvSpPr/>
              <p:nvPr/>
            </p:nvSpPr>
            <p:spPr>
              <a:xfrm>
                <a:off x="1817128" y="408283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AB7A72EF-B1F5-BDB9-1CA9-41AAB23596EB}"/>
                  </a:ext>
                </a:extLst>
              </p:cNvPr>
              <p:cNvSpPr/>
              <p:nvPr/>
            </p:nvSpPr>
            <p:spPr>
              <a:xfrm>
                <a:off x="2282855" y="3871096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5E03A699-6D07-B08D-934D-E2DA71573407}"/>
                  </a:ext>
                </a:extLst>
              </p:cNvPr>
              <p:cNvSpPr/>
              <p:nvPr/>
            </p:nvSpPr>
            <p:spPr>
              <a:xfrm>
                <a:off x="2724169" y="3713049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A19A1B3A-FAD9-1A74-9782-D58EF49DD6BA}"/>
                  </a:ext>
                </a:extLst>
              </p:cNvPr>
              <p:cNvSpPr/>
              <p:nvPr/>
            </p:nvSpPr>
            <p:spPr>
              <a:xfrm>
                <a:off x="3396060" y="370046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8E960D28-B4E4-4080-ED31-9920CBC14201}"/>
                  </a:ext>
                </a:extLst>
              </p:cNvPr>
              <p:cNvSpPr/>
              <p:nvPr/>
            </p:nvSpPr>
            <p:spPr>
              <a:xfrm>
                <a:off x="3908602" y="3696906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7B7AB48D-B760-513B-8E7D-18E9CC7A09C6}"/>
                  </a:ext>
                </a:extLst>
              </p:cNvPr>
              <p:cNvSpPr/>
              <p:nvPr/>
            </p:nvSpPr>
            <p:spPr>
              <a:xfrm>
                <a:off x="4610517" y="3655188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9B58F703-DAF7-AFFD-5C80-0E91FE543A4D}"/>
                  </a:ext>
                </a:extLst>
              </p:cNvPr>
              <p:cNvSpPr/>
              <p:nvPr/>
            </p:nvSpPr>
            <p:spPr>
              <a:xfrm>
                <a:off x="5139267" y="354688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E1D2C2DD-D20A-DAC0-D5CE-31950A4C8EE1}"/>
                  </a:ext>
                </a:extLst>
              </p:cNvPr>
              <p:cNvSpPr/>
              <p:nvPr/>
            </p:nvSpPr>
            <p:spPr>
              <a:xfrm>
                <a:off x="5479269" y="339666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786832EA-C3D8-707A-26DB-56125361A2ED}"/>
                  </a:ext>
                </a:extLst>
              </p:cNvPr>
              <p:cNvSpPr/>
              <p:nvPr/>
            </p:nvSpPr>
            <p:spPr>
              <a:xfrm>
                <a:off x="6019800" y="3203281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9731704F-78B1-B984-CD80-828FEA137666}"/>
                  </a:ext>
                </a:extLst>
              </p:cNvPr>
              <p:cNvSpPr/>
              <p:nvPr/>
            </p:nvSpPr>
            <p:spPr>
              <a:xfrm>
                <a:off x="6552591" y="300426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B87BBD3C-94D0-1A66-3598-2AE6A481D919}"/>
                  </a:ext>
                </a:extLst>
              </p:cNvPr>
              <p:cNvSpPr/>
              <p:nvPr/>
            </p:nvSpPr>
            <p:spPr>
              <a:xfrm>
                <a:off x="6934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5DB4BA57-6E96-3687-5F4C-433649FEFD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8881" y="3735052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17DE5CE7-BDCC-5DFA-CD18-0603DAD2F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32004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ADBC4E73-C452-4F9E-B4E5-B9BB494E06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3600" y="25908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23" name="TextBox 24">
                <a:extLst>
                  <a:ext uri="{FF2B5EF4-FFF2-40B4-BE49-F238E27FC236}">
                    <a16:creationId xmlns:a16="http://schemas.microsoft.com/office/drawing/2014/main" id="{C6947C53-BBDC-2A81-F850-80C3AFB6D6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7988" y="4289244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Enterprise</a:t>
                </a:r>
              </a:p>
            </p:txBody>
          </p:sp>
          <p:sp>
            <p:nvSpPr>
              <p:cNvPr id="24" name="TextBox 25">
                <a:extLst>
                  <a:ext uri="{FF2B5EF4-FFF2-40B4-BE49-F238E27FC236}">
                    <a16:creationId xmlns:a16="http://schemas.microsoft.com/office/drawing/2014/main" id="{75463527-EE30-FD05-4103-482C0F4EA8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1181" y="4704352"/>
                <a:ext cx="5191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Gwinville</a:t>
                </a:r>
              </a:p>
            </p:txBody>
          </p:sp>
          <p:sp>
            <p:nvSpPr>
              <p:cNvPr id="25" name="TextBox 26">
                <a:extLst>
                  <a:ext uri="{FF2B5EF4-FFF2-40B4-BE49-F238E27FC236}">
                    <a16:creationId xmlns:a16="http://schemas.microsoft.com/office/drawing/2014/main" id="{727534FA-2F42-5A18-7B2B-BCA45A7F3A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166" y="3962400"/>
                <a:ext cx="4079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Selma</a:t>
                </a:r>
              </a:p>
            </p:txBody>
          </p:sp>
          <p:sp>
            <p:nvSpPr>
              <p:cNvPr id="26" name="TextBox 28">
                <a:extLst>
                  <a:ext uri="{FF2B5EF4-FFF2-40B4-BE49-F238E27FC236}">
                    <a16:creationId xmlns:a16="http://schemas.microsoft.com/office/drawing/2014/main" id="{DE37B6E6-D83A-CEF4-66C4-D9B9F1EB3E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1794" y="3470275"/>
                <a:ext cx="4540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Auburn</a:t>
                </a:r>
              </a:p>
            </p:txBody>
          </p:sp>
          <p:sp>
            <p:nvSpPr>
              <p:cNvPr id="27" name="TextBox 29">
                <a:extLst>
                  <a:ext uri="{FF2B5EF4-FFF2-40B4-BE49-F238E27FC236}">
                    <a16:creationId xmlns:a16="http://schemas.microsoft.com/office/drawing/2014/main" id="{BD779E6D-D108-18A5-F928-A7E88CF6CB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800" y="3352800"/>
                <a:ext cx="4683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Ellerslie</a:t>
                </a:r>
              </a:p>
            </p:txBody>
          </p:sp>
          <p:sp>
            <p:nvSpPr>
              <p:cNvPr id="28" name="TextBox 30">
                <a:extLst>
                  <a:ext uri="{FF2B5EF4-FFF2-40B4-BE49-F238E27FC236}">
                    <a16:creationId xmlns:a16="http://schemas.microsoft.com/office/drawing/2014/main" id="{1AF5F18B-B888-6978-6D1A-2D71BA9B86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0987" y="3593276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Thomaston</a:t>
                </a:r>
              </a:p>
            </p:txBody>
          </p:sp>
          <p:sp>
            <p:nvSpPr>
              <p:cNvPr id="29" name="TextBox 31">
                <a:extLst>
                  <a:ext uri="{FF2B5EF4-FFF2-40B4-BE49-F238E27FC236}">
                    <a16:creationId xmlns:a16="http://schemas.microsoft.com/office/drawing/2014/main" id="{077BA958-F0D5-3E1E-AE7D-B1E32770D7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971800"/>
                <a:ext cx="5540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Ocmulgee</a:t>
                </a:r>
              </a:p>
            </p:txBody>
          </p:sp>
          <p:sp>
            <p:nvSpPr>
              <p:cNvPr id="30" name="TextBox 32">
                <a:extLst>
                  <a:ext uri="{FF2B5EF4-FFF2-40B4-BE49-F238E27FC236}">
                    <a16:creationId xmlns:a16="http://schemas.microsoft.com/office/drawing/2014/main" id="{3E0D0150-D59A-CDF0-A77B-585DB6FEB5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5996" y="3217410"/>
                <a:ext cx="4857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err="1"/>
                  <a:t>Hallgate</a:t>
                </a:r>
                <a:endParaRPr lang="en-US" sz="700"/>
              </a:p>
            </p:txBody>
          </p:sp>
          <p:sp>
            <p:nvSpPr>
              <p:cNvPr id="31" name="TextBox 33">
                <a:extLst>
                  <a:ext uri="{FF2B5EF4-FFF2-40B4-BE49-F238E27FC236}">
                    <a16:creationId xmlns:a16="http://schemas.microsoft.com/office/drawing/2014/main" id="{80B5FDD7-9814-50B9-B286-0A0614E09A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0333" y="2562225"/>
                <a:ext cx="4238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Wrens</a:t>
                </a:r>
              </a:p>
            </p:txBody>
          </p:sp>
          <p:sp>
            <p:nvSpPr>
              <p:cNvPr id="32" name="TextBox 34">
                <a:extLst>
                  <a:ext uri="{FF2B5EF4-FFF2-40B4-BE49-F238E27FC236}">
                    <a16:creationId xmlns:a16="http://schemas.microsoft.com/office/drawing/2014/main" id="{9471CD8D-92FF-0D10-2A09-0A5D1A6F7A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5303" y="3894909"/>
                <a:ext cx="4460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Elmore</a:t>
                </a:r>
              </a:p>
            </p:txBody>
          </p:sp>
          <p:sp>
            <p:nvSpPr>
              <p:cNvPr id="33" name="TextBox 35">
                <a:extLst>
                  <a:ext uri="{FF2B5EF4-FFF2-40B4-BE49-F238E27FC236}">
                    <a16:creationId xmlns:a16="http://schemas.microsoft.com/office/drawing/2014/main" id="{8694899B-D2D3-EEF3-B6C8-88E4896160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0002" y="4110349"/>
                <a:ext cx="347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York</a:t>
                </a:r>
              </a:p>
            </p:txBody>
          </p:sp>
          <p:sp>
            <p:nvSpPr>
              <p:cNvPr id="34" name="TextBox 36">
                <a:extLst>
                  <a:ext uri="{FF2B5EF4-FFF2-40B4-BE49-F238E27FC236}">
                    <a16:creationId xmlns:a16="http://schemas.microsoft.com/office/drawing/2014/main" id="{763C4FB2-8C14-179C-AA29-8E2ADBA549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1468" y="3947296"/>
                <a:ext cx="4413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Gallion</a:t>
                </a:r>
              </a:p>
            </p:txBody>
          </p:sp>
          <p:sp>
            <p:nvSpPr>
              <p:cNvPr id="35" name="TextBox 37">
                <a:extLst>
                  <a:ext uri="{FF2B5EF4-FFF2-40B4-BE49-F238E27FC236}">
                    <a16:creationId xmlns:a16="http://schemas.microsoft.com/office/drawing/2014/main" id="{7F29E86E-9751-B655-98A2-26B116A16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8361" y="4481843"/>
                <a:ext cx="601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Bay Springs</a:t>
                </a:r>
              </a:p>
            </p:txBody>
          </p:sp>
          <p:sp>
            <p:nvSpPr>
              <p:cNvPr id="36" name="TextBox 44">
                <a:extLst>
                  <a:ext uri="{FF2B5EF4-FFF2-40B4-BE49-F238E27FC236}">
                    <a16:creationId xmlns:a16="http://schemas.microsoft.com/office/drawing/2014/main" id="{2B73F751-7E9E-D7A5-7FFE-7F1C1ABCA7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0" y="23622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42165BA-D96C-2E21-A460-1F931460B34C}"/>
                  </a:ext>
                </a:extLst>
              </p:cNvPr>
              <p:cNvSpPr/>
              <p:nvPr/>
            </p:nvSpPr>
            <p:spPr>
              <a:xfrm>
                <a:off x="8229600" y="38862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TextBox 46">
                <a:extLst>
                  <a:ext uri="{FF2B5EF4-FFF2-40B4-BE49-F238E27FC236}">
                    <a16:creationId xmlns:a16="http://schemas.microsoft.com/office/drawing/2014/main" id="{EDF13EA8-95C1-1945-4E57-D161799474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9600" y="3657600"/>
                <a:ext cx="404813" cy="246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Elba</a:t>
                </a:r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BC5EF6FD-B589-E373-A03C-D2FF8C4150BE}"/>
                  </a:ext>
                </a:extLst>
              </p:cNvPr>
              <p:cNvSpPr/>
              <p:nvPr/>
            </p:nvSpPr>
            <p:spPr>
              <a:xfrm>
                <a:off x="67056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TextBox 48">
                <a:extLst>
                  <a:ext uri="{FF2B5EF4-FFF2-40B4-BE49-F238E27FC236}">
                    <a16:creationId xmlns:a16="http://schemas.microsoft.com/office/drawing/2014/main" id="{23033931-8ECE-11BA-5F49-3A3CE4F502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3403" y="2176540"/>
                <a:ext cx="4968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Hartwell</a:t>
                </a:r>
              </a:p>
            </p:txBody>
          </p:sp>
          <p:sp>
            <p:nvSpPr>
              <p:cNvPr id="42" name="TextBox 51">
                <a:extLst>
                  <a:ext uri="{FF2B5EF4-FFF2-40B4-BE49-F238E27FC236}">
                    <a16:creationId xmlns:a16="http://schemas.microsoft.com/office/drawing/2014/main" id="{89E31A3C-1E89-D171-1DCA-2A89146CA0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7600" y="22860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8BAF8883-0AF9-7205-5163-C3D45E7159CE}"/>
                  </a:ext>
                </a:extLst>
              </p:cNvPr>
              <p:cNvSpPr/>
              <p:nvPr/>
            </p:nvSpPr>
            <p:spPr>
              <a:xfrm>
                <a:off x="4876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E51F6CA0-5AD0-027A-AC26-7CD7AF80CD6F}"/>
                  </a:ext>
                </a:extLst>
              </p:cNvPr>
              <p:cNvSpPr/>
              <p:nvPr/>
            </p:nvSpPr>
            <p:spPr>
              <a:xfrm>
                <a:off x="5562600" y="4495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C7072C18-CE41-5652-B411-567EC02DFC07}"/>
                  </a:ext>
                </a:extLst>
              </p:cNvPr>
              <p:cNvSpPr/>
              <p:nvPr/>
            </p:nvSpPr>
            <p:spPr>
              <a:xfrm>
                <a:off x="6096000" y="5029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TextBox 55">
                <a:extLst>
                  <a:ext uri="{FF2B5EF4-FFF2-40B4-BE49-F238E27FC236}">
                    <a16:creationId xmlns:a16="http://schemas.microsoft.com/office/drawing/2014/main" id="{0972E404-7692-EC35-64B3-E121161E3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3400" y="3962400"/>
                <a:ext cx="6048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Holy Trinity</a:t>
                </a:r>
              </a:p>
            </p:txBody>
          </p:sp>
          <p:sp>
            <p:nvSpPr>
              <p:cNvPr id="47" name="TextBox 56">
                <a:extLst>
                  <a:ext uri="{FF2B5EF4-FFF2-40B4-BE49-F238E27FC236}">
                    <a16:creationId xmlns:a16="http://schemas.microsoft.com/office/drawing/2014/main" id="{4C5C2F32-32D2-5372-A68A-6ECCD83C1D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5467" y="4572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Albany</a:t>
                </a:r>
              </a:p>
            </p:txBody>
          </p:sp>
          <p:sp>
            <p:nvSpPr>
              <p:cNvPr id="48" name="TextBox 57">
                <a:extLst>
                  <a:ext uri="{FF2B5EF4-FFF2-40B4-BE49-F238E27FC236}">
                    <a16:creationId xmlns:a16="http://schemas.microsoft.com/office/drawing/2014/main" id="{1F24BA61-2AA8-4D92-289D-957D0FFBC9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5029200"/>
                <a:ext cx="3619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Pavo</a:t>
                </a:r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E09C42AE-6D7C-884D-9ABE-3F4358B45E7A}"/>
                  </a:ext>
                </a:extLst>
              </p:cNvPr>
              <p:cNvSpPr/>
              <p:nvPr/>
            </p:nvSpPr>
            <p:spPr>
              <a:xfrm>
                <a:off x="7818438" y="406241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id="{201ED007-DED0-0B70-F090-F43F6EF212A0}"/>
                  </a:ext>
                </a:extLst>
              </p:cNvPr>
              <p:cNvSpPr/>
              <p:nvPr/>
            </p:nvSpPr>
            <p:spPr>
              <a:xfrm>
                <a:off x="7662069" y="4826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BB76125-5A1F-F0F6-BF26-E7A8FC1CECF3}"/>
                  </a:ext>
                </a:extLst>
              </p:cNvPr>
              <p:cNvSpPr txBox="1"/>
              <p:nvPr/>
            </p:nvSpPr>
            <p:spPr>
              <a:xfrm>
                <a:off x="7086600" y="4724400"/>
                <a:ext cx="56297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/>
                  <a:t>Brookman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5977A71-65DB-7350-8DDB-8CD78064BFD4}"/>
                  </a:ext>
                </a:extLst>
              </p:cNvPr>
              <p:cNvSpPr txBox="1"/>
              <p:nvPr/>
            </p:nvSpPr>
            <p:spPr>
              <a:xfrm>
                <a:off x="7554660" y="3886200"/>
                <a:ext cx="51167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/>
                  <a:t>Riceboro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4D9CA27-FEBD-0F96-A136-2074B577C243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F66586C-AC2E-9B69-0569-1DB8FA8C70FA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84A9976-8E65-512A-4599-19845FE2A743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63" name="Flowchart: Connector 62">
                <a:extLst>
                  <a:ext uri="{FF2B5EF4-FFF2-40B4-BE49-F238E27FC236}">
                    <a16:creationId xmlns:a16="http://schemas.microsoft.com/office/drawing/2014/main" id="{397AAA26-06DD-0C77-481F-70F16E6F36BB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lowchart: Extract 63">
                <a:extLst>
                  <a:ext uri="{FF2B5EF4-FFF2-40B4-BE49-F238E27FC236}">
                    <a16:creationId xmlns:a16="http://schemas.microsoft.com/office/drawing/2014/main" id="{8D84AB9A-FED6-C851-E04C-1FEE8136B2E4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BEFEA93-1CB1-20FF-6E78-B40D462A9998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6" name="Line Callout 1 60">
            <a:extLst>
              <a:ext uri="{FF2B5EF4-FFF2-40B4-BE49-F238E27FC236}">
                <a16:creationId xmlns:a16="http://schemas.microsoft.com/office/drawing/2014/main" id="{376946AA-7C52-0AFE-068C-397FA09524F9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EF6866B0-D259-E2C3-6925-1870033A1AAB}"/>
              </a:ext>
            </a:extLst>
          </p:cNvPr>
          <p:cNvSpPr/>
          <p:nvPr/>
        </p:nvSpPr>
        <p:spPr>
          <a:xfrm>
            <a:off x="6856535" y="2533973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61">
            <a:extLst>
              <a:ext uri="{FF2B5EF4-FFF2-40B4-BE49-F238E27FC236}">
                <a16:creationId xmlns:a16="http://schemas.microsoft.com/office/drawing/2014/main" id="{8051F8E0-37A7-B521-572A-188494021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375" y="2542722"/>
            <a:ext cx="49404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Fairburn</a:t>
            </a: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A4A8216B-1788-89BC-7650-FFC91F04471E}"/>
              </a:ext>
            </a:extLst>
          </p:cNvPr>
          <p:cNvSpPr/>
          <p:nvPr/>
        </p:nvSpPr>
        <p:spPr>
          <a:xfrm>
            <a:off x="8795637" y="2923714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6A685709-82D4-1FBF-F630-D6FFEFBFE98E}"/>
              </a:ext>
            </a:extLst>
          </p:cNvPr>
          <p:cNvSpPr/>
          <p:nvPr/>
        </p:nvSpPr>
        <p:spPr>
          <a:xfrm>
            <a:off x="9227438" y="3287781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C038C0C9-FA12-290D-3DFE-9D9F664C5BEA}"/>
              </a:ext>
            </a:extLst>
          </p:cNvPr>
          <p:cNvSpPr/>
          <p:nvPr/>
        </p:nvSpPr>
        <p:spPr>
          <a:xfrm>
            <a:off x="9261316" y="4202195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BA89200-21C3-CE6D-CA0F-9C63578CD2AB}"/>
              </a:ext>
            </a:extLst>
          </p:cNvPr>
          <p:cNvSpPr txBox="1"/>
          <p:nvPr/>
        </p:nvSpPr>
        <p:spPr>
          <a:xfrm>
            <a:off x="8757774" y="3847703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Hilliard</a:t>
            </a:r>
          </a:p>
        </p:txBody>
      </p:sp>
      <p:sp>
        <p:nvSpPr>
          <p:cNvPr id="69" name="TextBox 32">
            <a:extLst>
              <a:ext uri="{FF2B5EF4-FFF2-40B4-BE49-F238E27FC236}">
                <a16:creationId xmlns:a16="http://schemas.microsoft.com/office/drawing/2014/main" id="{CCC2C938-1056-AA20-4066-57A0D88E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802" y="2988134"/>
            <a:ext cx="5677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Jefferson</a:t>
            </a:r>
          </a:p>
        </p:txBody>
      </p:sp>
      <p:sp>
        <p:nvSpPr>
          <p:cNvPr id="71" name="TextBox 32">
            <a:extLst>
              <a:ext uri="{FF2B5EF4-FFF2-40B4-BE49-F238E27FC236}">
                <a16:creationId xmlns:a16="http://schemas.microsoft.com/office/drawing/2014/main" id="{8706DBC7-5B66-B8AA-54F2-A7ECC09DA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784" y="3285526"/>
            <a:ext cx="4716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Rincon</a:t>
            </a:r>
          </a:p>
        </p:txBody>
      </p:sp>
      <p:sp>
        <p:nvSpPr>
          <p:cNvPr id="76" name="Line Callout 1 57">
            <a:extLst>
              <a:ext uri="{FF2B5EF4-FFF2-40B4-BE49-F238E27FC236}">
                <a16:creationId xmlns:a16="http://schemas.microsoft.com/office/drawing/2014/main" id="{22A0152D-E5D3-C528-BF23-A8ED95C12992}"/>
              </a:ext>
            </a:extLst>
          </p:cNvPr>
          <p:cNvSpPr/>
          <p:nvPr/>
        </p:nvSpPr>
        <p:spPr>
          <a:xfrm>
            <a:off x="5621677" y="1741945"/>
            <a:ext cx="1512009" cy="712848"/>
          </a:xfrm>
          <a:prstGeom prst="borderCallout1">
            <a:avLst>
              <a:gd name="adj1" fmla="val 201678"/>
              <a:gd name="adj2" fmla="val 137988"/>
              <a:gd name="adj3" fmla="val 101096"/>
              <a:gd name="adj4" fmla="val 88132"/>
            </a:avLst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Brunswick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Proj-SNG-9076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12-8-25 to 12-12-25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south of Ocmulgee</a:t>
            </a:r>
          </a:p>
        </p:txBody>
      </p:sp>
      <p:sp>
        <p:nvSpPr>
          <p:cNvPr id="68" name="TextBox 22">
            <a:extLst>
              <a:ext uri="{FF2B5EF4-FFF2-40B4-BE49-F238E27FC236}">
                <a16:creationId xmlns:a16="http://schemas.microsoft.com/office/drawing/2014/main" id="{B55E21E3-D040-1200-12D7-2CB8C7A5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830" y="5243707"/>
            <a:ext cx="388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FL</a:t>
            </a:r>
          </a:p>
        </p:txBody>
      </p:sp>
      <p:sp>
        <p:nvSpPr>
          <p:cNvPr id="70" name="TextBox 65">
            <a:extLst>
              <a:ext uri="{FF2B5EF4-FFF2-40B4-BE49-F238E27FC236}">
                <a16:creationId xmlns:a16="http://schemas.microsoft.com/office/drawing/2014/main" id="{CCA6BCC7-758D-47AA-682C-75DC6695A0E8}"/>
              </a:ext>
            </a:extLst>
          </p:cNvPr>
          <p:cNvSpPr txBox="1"/>
          <p:nvPr/>
        </p:nvSpPr>
        <p:spPr bwMode="auto">
          <a:xfrm>
            <a:off x="8689306" y="1713841"/>
            <a:ext cx="41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</a:t>
            </a:r>
          </a:p>
        </p:txBody>
      </p:sp>
    </p:spTree>
    <p:extLst>
      <p:ext uri="{BB962C8B-B14F-4D97-AF65-F5344CB8AC3E}">
        <p14:creationId xmlns:p14="http://schemas.microsoft.com/office/powerpoint/2010/main" val="132502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4718C-6ABE-B2E6-E572-E43A9057B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368A2B-2F21-B7DE-A4BF-7DC23104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DA6919-252C-A755-6566-D067BFE9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SNG South System Maintenance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800A8-AD28-B6F2-3919-77A5729FA5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5" y="516986"/>
            <a:ext cx="5031054" cy="6445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Remainder of the year</a:t>
            </a:r>
          </a:p>
          <a:p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66E68EF-0A0E-EA11-71A0-21B0D482E571}"/>
              </a:ext>
            </a:extLst>
          </p:cNvPr>
          <p:cNvGrpSpPr/>
          <p:nvPr/>
        </p:nvGrpSpPr>
        <p:grpSpPr>
          <a:xfrm>
            <a:off x="2254636" y="1303053"/>
            <a:ext cx="8479287" cy="5153731"/>
            <a:chOff x="781181" y="1489665"/>
            <a:chExt cx="8479287" cy="5153731"/>
          </a:xfrm>
        </p:grpSpPr>
        <p:pic>
          <p:nvPicPr>
            <p:cNvPr id="57" name="Content Placeholder 3" descr="south system.bmp">
              <a:extLst>
                <a:ext uri="{FF2B5EF4-FFF2-40B4-BE49-F238E27FC236}">
                  <a16:creationId xmlns:a16="http://schemas.microsoft.com/office/drawing/2014/main" id="{F64DA36A-E7A8-B3AA-B36E-D3790A629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5705" b="24978"/>
            <a:stretch/>
          </p:blipFill>
          <p:spPr>
            <a:xfrm>
              <a:off x="925513" y="1489665"/>
              <a:ext cx="8334955" cy="51537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0598687-76BC-BDAF-F60A-5010E66D46E9}"/>
                </a:ext>
              </a:extLst>
            </p:cNvPr>
            <p:cNvGrpSpPr/>
            <p:nvPr/>
          </p:nvGrpSpPr>
          <p:grpSpPr>
            <a:xfrm>
              <a:off x="781181" y="2133600"/>
              <a:ext cx="7853232" cy="3095625"/>
              <a:chOff x="781181" y="2133600"/>
              <a:chExt cx="7853232" cy="3095625"/>
            </a:xfrm>
          </p:grpSpPr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57B2CDBA-CC8E-5AE6-8CD9-8B4DC3A802DF}"/>
                  </a:ext>
                </a:extLst>
              </p:cNvPr>
              <p:cNvSpPr/>
              <p:nvPr/>
            </p:nvSpPr>
            <p:spPr>
              <a:xfrm>
                <a:off x="1000836" y="4443743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22BC7B53-712B-1D2C-67CA-DA59054B9CBC}"/>
                  </a:ext>
                </a:extLst>
              </p:cNvPr>
              <p:cNvSpPr/>
              <p:nvPr/>
            </p:nvSpPr>
            <p:spPr>
              <a:xfrm>
                <a:off x="1453724" y="4259443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C9425795-96C5-BAD9-E800-CF1F516EB202}"/>
                  </a:ext>
                </a:extLst>
              </p:cNvPr>
              <p:cNvSpPr/>
              <p:nvPr/>
            </p:nvSpPr>
            <p:spPr>
              <a:xfrm>
                <a:off x="1817128" y="408283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AD174568-7C49-EC0C-D7CD-8E031E157CCA}"/>
                  </a:ext>
                </a:extLst>
              </p:cNvPr>
              <p:cNvSpPr/>
              <p:nvPr/>
            </p:nvSpPr>
            <p:spPr>
              <a:xfrm>
                <a:off x="2282855" y="3871096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65B5A83E-743B-4CBB-B7B0-588E4C75DFB0}"/>
                  </a:ext>
                </a:extLst>
              </p:cNvPr>
              <p:cNvSpPr/>
              <p:nvPr/>
            </p:nvSpPr>
            <p:spPr>
              <a:xfrm>
                <a:off x="2724169" y="3713049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B1F68E1E-A4F5-D77A-8B25-307B0F1EA19B}"/>
                  </a:ext>
                </a:extLst>
              </p:cNvPr>
              <p:cNvSpPr/>
              <p:nvPr/>
            </p:nvSpPr>
            <p:spPr>
              <a:xfrm>
                <a:off x="3396060" y="370046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3873985A-6CBB-A966-E0C0-F2FF2CFFC367}"/>
                  </a:ext>
                </a:extLst>
              </p:cNvPr>
              <p:cNvSpPr/>
              <p:nvPr/>
            </p:nvSpPr>
            <p:spPr>
              <a:xfrm>
                <a:off x="3908602" y="3696906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98494D4C-F95B-E2E0-36C4-E3497D7B4281}"/>
                  </a:ext>
                </a:extLst>
              </p:cNvPr>
              <p:cNvSpPr/>
              <p:nvPr/>
            </p:nvSpPr>
            <p:spPr>
              <a:xfrm>
                <a:off x="4610517" y="3655188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DF575791-B0BE-2730-6C7D-9CCC3F705847}"/>
                  </a:ext>
                </a:extLst>
              </p:cNvPr>
              <p:cNvSpPr/>
              <p:nvPr/>
            </p:nvSpPr>
            <p:spPr>
              <a:xfrm>
                <a:off x="5139267" y="354688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494D9503-B41B-13EF-3EFE-4DB9F16137CD}"/>
                  </a:ext>
                </a:extLst>
              </p:cNvPr>
              <p:cNvSpPr/>
              <p:nvPr/>
            </p:nvSpPr>
            <p:spPr>
              <a:xfrm>
                <a:off x="5479269" y="339666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0CEE862D-0B1C-3A34-DF3C-358AF5E1835E}"/>
                  </a:ext>
                </a:extLst>
              </p:cNvPr>
              <p:cNvSpPr/>
              <p:nvPr/>
            </p:nvSpPr>
            <p:spPr>
              <a:xfrm>
                <a:off x="6019800" y="3203281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57F089F1-DB5F-38D3-F5E3-CDAA7E7BA566}"/>
                  </a:ext>
                </a:extLst>
              </p:cNvPr>
              <p:cNvSpPr/>
              <p:nvPr/>
            </p:nvSpPr>
            <p:spPr>
              <a:xfrm>
                <a:off x="6552591" y="300426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8BA774B9-8648-3E36-7602-FA614003356E}"/>
                  </a:ext>
                </a:extLst>
              </p:cNvPr>
              <p:cNvSpPr/>
              <p:nvPr/>
            </p:nvSpPr>
            <p:spPr>
              <a:xfrm>
                <a:off x="6934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3A56AAF9-BE74-F079-121A-609602550B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0608" y="3777433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3DB69E5C-34C6-02A8-FEA6-F8405100B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32004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38699AD1-9411-BDEE-8889-D42EE41395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3600" y="25908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23" name="TextBox 24">
                <a:extLst>
                  <a:ext uri="{FF2B5EF4-FFF2-40B4-BE49-F238E27FC236}">
                    <a16:creationId xmlns:a16="http://schemas.microsoft.com/office/drawing/2014/main" id="{3FFCFE74-9B74-E9A4-86A3-CE0C799E07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7988" y="4289244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Enterprise</a:t>
                </a:r>
              </a:p>
            </p:txBody>
          </p:sp>
          <p:sp>
            <p:nvSpPr>
              <p:cNvPr id="24" name="TextBox 25">
                <a:extLst>
                  <a:ext uri="{FF2B5EF4-FFF2-40B4-BE49-F238E27FC236}">
                    <a16:creationId xmlns:a16="http://schemas.microsoft.com/office/drawing/2014/main" id="{8F2298CF-2B4B-E3C6-2A21-9D2BEB2845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1181" y="4704352"/>
                <a:ext cx="5191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Gwinville</a:t>
                </a:r>
              </a:p>
            </p:txBody>
          </p:sp>
          <p:sp>
            <p:nvSpPr>
              <p:cNvPr id="25" name="TextBox 26">
                <a:extLst>
                  <a:ext uri="{FF2B5EF4-FFF2-40B4-BE49-F238E27FC236}">
                    <a16:creationId xmlns:a16="http://schemas.microsoft.com/office/drawing/2014/main" id="{60BF2C03-214A-396C-C962-B9EB9165E0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166" y="3962400"/>
                <a:ext cx="4079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Selma</a:t>
                </a:r>
              </a:p>
            </p:txBody>
          </p:sp>
          <p:sp>
            <p:nvSpPr>
              <p:cNvPr id="26" name="TextBox 28">
                <a:extLst>
                  <a:ext uri="{FF2B5EF4-FFF2-40B4-BE49-F238E27FC236}">
                    <a16:creationId xmlns:a16="http://schemas.microsoft.com/office/drawing/2014/main" id="{119E2EB4-E16C-9C81-EF0C-2722560987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1794" y="3470275"/>
                <a:ext cx="4540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Auburn</a:t>
                </a:r>
              </a:p>
            </p:txBody>
          </p:sp>
          <p:sp>
            <p:nvSpPr>
              <p:cNvPr id="27" name="TextBox 29">
                <a:extLst>
                  <a:ext uri="{FF2B5EF4-FFF2-40B4-BE49-F238E27FC236}">
                    <a16:creationId xmlns:a16="http://schemas.microsoft.com/office/drawing/2014/main" id="{FEB58256-D698-7E3E-C281-499712F0F7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800" y="3352800"/>
                <a:ext cx="4683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Ellerslie</a:t>
                </a:r>
              </a:p>
            </p:txBody>
          </p:sp>
          <p:sp>
            <p:nvSpPr>
              <p:cNvPr id="28" name="TextBox 30">
                <a:extLst>
                  <a:ext uri="{FF2B5EF4-FFF2-40B4-BE49-F238E27FC236}">
                    <a16:creationId xmlns:a16="http://schemas.microsoft.com/office/drawing/2014/main" id="{09335429-C619-4522-14D4-A4BE63DC6D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0987" y="3593276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Thomaston</a:t>
                </a:r>
              </a:p>
            </p:txBody>
          </p:sp>
          <p:sp>
            <p:nvSpPr>
              <p:cNvPr id="29" name="TextBox 31">
                <a:extLst>
                  <a:ext uri="{FF2B5EF4-FFF2-40B4-BE49-F238E27FC236}">
                    <a16:creationId xmlns:a16="http://schemas.microsoft.com/office/drawing/2014/main" id="{6DFD1018-5EFE-E919-35B7-35A711E07C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971800"/>
                <a:ext cx="5540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Ocmulgee</a:t>
                </a:r>
              </a:p>
            </p:txBody>
          </p:sp>
          <p:sp>
            <p:nvSpPr>
              <p:cNvPr id="30" name="TextBox 32">
                <a:extLst>
                  <a:ext uri="{FF2B5EF4-FFF2-40B4-BE49-F238E27FC236}">
                    <a16:creationId xmlns:a16="http://schemas.microsoft.com/office/drawing/2014/main" id="{97514FED-6C5D-DB10-169B-97B830FCF8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5996" y="3217410"/>
                <a:ext cx="4857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err="1"/>
                  <a:t>Hallgate</a:t>
                </a:r>
                <a:endParaRPr lang="en-US" sz="700"/>
              </a:p>
            </p:txBody>
          </p:sp>
          <p:sp>
            <p:nvSpPr>
              <p:cNvPr id="31" name="TextBox 33">
                <a:extLst>
                  <a:ext uri="{FF2B5EF4-FFF2-40B4-BE49-F238E27FC236}">
                    <a16:creationId xmlns:a16="http://schemas.microsoft.com/office/drawing/2014/main" id="{43642DA9-8C45-AFF6-3FC9-96A43AAB10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0333" y="2562225"/>
                <a:ext cx="4238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Wrens</a:t>
                </a:r>
              </a:p>
            </p:txBody>
          </p:sp>
          <p:sp>
            <p:nvSpPr>
              <p:cNvPr id="32" name="TextBox 34">
                <a:extLst>
                  <a:ext uri="{FF2B5EF4-FFF2-40B4-BE49-F238E27FC236}">
                    <a16:creationId xmlns:a16="http://schemas.microsoft.com/office/drawing/2014/main" id="{84D48446-C57F-124B-3BD1-888DFD69F1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5303" y="3894909"/>
                <a:ext cx="4460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Elmore</a:t>
                </a:r>
              </a:p>
            </p:txBody>
          </p:sp>
          <p:sp>
            <p:nvSpPr>
              <p:cNvPr id="33" name="TextBox 35">
                <a:extLst>
                  <a:ext uri="{FF2B5EF4-FFF2-40B4-BE49-F238E27FC236}">
                    <a16:creationId xmlns:a16="http://schemas.microsoft.com/office/drawing/2014/main" id="{749735E4-5E58-00C5-1A2C-0AB7D80D11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0002" y="4110349"/>
                <a:ext cx="347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York</a:t>
                </a:r>
              </a:p>
            </p:txBody>
          </p:sp>
          <p:sp>
            <p:nvSpPr>
              <p:cNvPr id="34" name="TextBox 36">
                <a:extLst>
                  <a:ext uri="{FF2B5EF4-FFF2-40B4-BE49-F238E27FC236}">
                    <a16:creationId xmlns:a16="http://schemas.microsoft.com/office/drawing/2014/main" id="{061E24E4-E36F-E380-3846-220527590B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1468" y="3947296"/>
                <a:ext cx="4413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Gallion</a:t>
                </a:r>
              </a:p>
            </p:txBody>
          </p:sp>
          <p:sp>
            <p:nvSpPr>
              <p:cNvPr id="35" name="TextBox 37">
                <a:extLst>
                  <a:ext uri="{FF2B5EF4-FFF2-40B4-BE49-F238E27FC236}">
                    <a16:creationId xmlns:a16="http://schemas.microsoft.com/office/drawing/2014/main" id="{48DA24F9-7A16-CA66-2CF8-C05C5DA0B2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8361" y="4481843"/>
                <a:ext cx="601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Bay Springs</a:t>
                </a:r>
              </a:p>
            </p:txBody>
          </p:sp>
          <p:sp>
            <p:nvSpPr>
              <p:cNvPr id="36" name="TextBox 44">
                <a:extLst>
                  <a:ext uri="{FF2B5EF4-FFF2-40B4-BE49-F238E27FC236}">
                    <a16:creationId xmlns:a16="http://schemas.microsoft.com/office/drawing/2014/main" id="{057619BC-EC00-C775-437D-E540E6AFB0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0" y="23622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7E35B6D-3515-A0A8-642C-949020A9981E}"/>
                  </a:ext>
                </a:extLst>
              </p:cNvPr>
              <p:cNvSpPr/>
              <p:nvPr/>
            </p:nvSpPr>
            <p:spPr>
              <a:xfrm>
                <a:off x="8229600" y="38862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TextBox 46">
                <a:extLst>
                  <a:ext uri="{FF2B5EF4-FFF2-40B4-BE49-F238E27FC236}">
                    <a16:creationId xmlns:a16="http://schemas.microsoft.com/office/drawing/2014/main" id="{A4CC2291-B437-64D2-A40A-68BC5A3B3B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9600" y="3657600"/>
                <a:ext cx="404813" cy="246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Elba</a:t>
                </a:r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470A5CF7-3C04-B0DA-5A50-0C181D1A8DB1}"/>
                  </a:ext>
                </a:extLst>
              </p:cNvPr>
              <p:cNvSpPr/>
              <p:nvPr/>
            </p:nvSpPr>
            <p:spPr>
              <a:xfrm>
                <a:off x="67056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TextBox 48">
                <a:extLst>
                  <a:ext uri="{FF2B5EF4-FFF2-40B4-BE49-F238E27FC236}">
                    <a16:creationId xmlns:a16="http://schemas.microsoft.com/office/drawing/2014/main" id="{1440F45B-71AA-E3CB-7EBE-8E5B2E098E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2874" y="2200418"/>
                <a:ext cx="4968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Hartwell</a:t>
                </a:r>
              </a:p>
            </p:txBody>
          </p:sp>
          <p:sp>
            <p:nvSpPr>
              <p:cNvPr id="42" name="TextBox 51">
                <a:extLst>
                  <a:ext uri="{FF2B5EF4-FFF2-40B4-BE49-F238E27FC236}">
                    <a16:creationId xmlns:a16="http://schemas.microsoft.com/office/drawing/2014/main" id="{B279AE9A-0A7F-531F-57B0-9026427ED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7600" y="22860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B04FBE76-95B7-580F-1678-41DC7E7D6DCE}"/>
                  </a:ext>
                </a:extLst>
              </p:cNvPr>
              <p:cNvSpPr/>
              <p:nvPr/>
            </p:nvSpPr>
            <p:spPr>
              <a:xfrm>
                <a:off x="4876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E72D09B9-5A62-6F58-C28F-AC2B4F64319A}"/>
                  </a:ext>
                </a:extLst>
              </p:cNvPr>
              <p:cNvSpPr/>
              <p:nvPr/>
            </p:nvSpPr>
            <p:spPr>
              <a:xfrm>
                <a:off x="5562600" y="4495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C2B7D5AF-3244-A891-2214-1D4450C09787}"/>
                  </a:ext>
                </a:extLst>
              </p:cNvPr>
              <p:cNvSpPr/>
              <p:nvPr/>
            </p:nvSpPr>
            <p:spPr>
              <a:xfrm>
                <a:off x="6096000" y="5029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TextBox 55">
                <a:extLst>
                  <a:ext uri="{FF2B5EF4-FFF2-40B4-BE49-F238E27FC236}">
                    <a16:creationId xmlns:a16="http://schemas.microsoft.com/office/drawing/2014/main" id="{E82E22D3-8FBE-3592-566E-D8A93C4233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3400" y="3962400"/>
                <a:ext cx="6048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Holy Trinity</a:t>
                </a:r>
              </a:p>
            </p:txBody>
          </p:sp>
          <p:sp>
            <p:nvSpPr>
              <p:cNvPr id="47" name="TextBox 56">
                <a:extLst>
                  <a:ext uri="{FF2B5EF4-FFF2-40B4-BE49-F238E27FC236}">
                    <a16:creationId xmlns:a16="http://schemas.microsoft.com/office/drawing/2014/main" id="{4D64F198-9F54-0C2E-FD2A-686584794D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5467" y="4572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Albany</a:t>
                </a:r>
              </a:p>
            </p:txBody>
          </p:sp>
          <p:sp>
            <p:nvSpPr>
              <p:cNvPr id="48" name="TextBox 57">
                <a:extLst>
                  <a:ext uri="{FF2B5EF4-FFF2-40B4-BE49-F238E27FC236}">
                    <a16:creationId xmlns:a16="http://schemas.microsoft.com/office/drawing/2014/main" id="{0720953C-15D0-6EA7-7F8E-D99EC07193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5029200"/>
                <a:ext cx="3619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Pavo</a:t>
                </a:r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A1EE19C0-D192-8EC7-4870-9067FED02D85}"/>
                  </a:ext>
                </a:extLst>
              </p:cNvPr>
              <p:cNvSpPr/>
              <p:nvPr/>
            </p:nvSpPr>
            <p:spPr>
              <a:xfrm>
                <a:off x="7818438" y="406241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id="{CBB342B4-B2DF-4536-34AE-61874AB5E216}"/>
                  </a:ext>
                </a:extLst>
              </p:cNvPr>
              <p:cNvSpPr/>
              <p:nvPr/>
            </p:nvSpPr>
            <p:spPr>
              <a:xfrm>
                <a:off x="7662069" y="4826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B1C7E1E-22DD-F1F5-DDCB-F888E6710E4E}"/>
                  </a:ext>
                </a:extLst>
              </p:cNvPr>
              <p:cNvSpPr txBox="1"/>
              <p:nvPr/>
            </p:nvSpPr>
            <p:spPr>
              <a:xfrm>
                <a:off x="7086600" y="4724400"/>
                <a:ext cx="56297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/>
                  <a:t>Brookman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DBD723E-070B-63CB-B338-B41A377769A2}"/>
                  </a:ext>
                </a:extLst>
              </p:cNvPr>
              <p:cNvSpPr txBox="1"/>
              <p:nvPr/>
            </p:nvSpPr>
            <p:spPr>
              <a:xfrm>
                <a:off x="7554660" y="3886200"/>
                <a:ext cx="51167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/>
                  <a:t>Riceboro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C92C057-BB86-EF62-EFD8-B2DCDCA1F53A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2F439AB-F595-6D97-5DE7-85F0E956E12C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A11B81C-99AF-6E55-E80E-133998C821E6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63" name="Flowchart: Connector 62">
                <a:extLst>
                  <a:ext uri="{FF2B5EF4-FFF2-40B4-BE49-F238E27FC236}">
                    <a16:creationId xmlns:a16="http://schemas.microsoft.com/office/drawing/2014/main" id="{B97EFCFB-034A-F034-2DA8-626271B97ED3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lowchart: Extract 63">
                <a:extLst>
                  <a:ext uri="{FF2B5EF4-FFF2-40B4-BE49-F238E27FC236}">
                    <a16:creationId xmlns:a16="http://schemas.microsoft.com/office/drawing/2014/main" id="{ABCD4C0B-F296-12C7-D534-A3A1183A04C9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9762885-F369-3B4E-AA0E-42A7BF878F4A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6" name="Line Callout 1 60">
            <a:extLst>
              <a:ext uri="{FF2B5EF4-FFF2-40B4-BE49-F238E27FC236}">
                <a16:creationId xmlns:a16="http://schemas.microsoft.com/office/drawing/2014/main" id="{666976AA-9E6D-5856-CAF8-FA629B30FB4A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EE89471-90CE-E053-3223-1570E68231F4}"/>
              </a:ext>
            </a:extLst>
          </p:cNvPr>
          <p:cNvSpPr/>
          <p:nvPr/>
        </p:nvSpPr>
        <p:spPr>
          <a:xfrm>
            <a:off x="6856535" y="2533973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61">
            <a:extLst>
              <a:ext uri="{FF2B5EF4-FFF2-40B4-BE49-F238E27FC236}">
                <a16:creationId xmlns:a16="http://schemas.microsoft.com/office/drawing/2014/main" id="{A56FCF1A-A63A-88D1-45E8-43024C882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375" y="2542722"/>
            <a:ext cx="49404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Fairburn</a:t>
            </a: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68C71120-5B2B-94AD-948D-839A6D3DA512}"/>
              </a:ext>
            </a:extLst>
          </p:cNvPr>
          <p:cNvSpPr/>
          <p:nvPr/>
        </p:nvSpPr>
        <p:spPr>
          <a:xfrm>
            <a:off x="8795637" y="2923714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229BA987-49D7-3E80-4B39-8D23EFF51651}"/>
              </a:ext>
            </a:extLst>
          </p:cNvPr>
          <p:cNvSpPr/>
          <p:nvPr/>
        </p:nvSpPr>
        <p:spPr>
          <a:xfrm>
            <a:off x="9227438" y="3287781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019EC5D2-54F4-8636-CA01-29115BB481F6}"/>
              </a:ext>
            </a:extLst>
          </p:cNvPr>
          <p:cNvSpPr/>
          <p:nvPr/>
        </p:nvSpPr>
        <p:spPr>
          <a:xfrm>
            <a:off x="9261316" y="4202195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5E619AF-7AAA-AF0C-602D-377581B2EA10}"/>
              </a:ext>
            </a:extLst>
          </p:cNvPr>
          <p:cNvSpPr txBox="1"/>
          <p:nvPr/>
        </p:nvSpPr>
        <p:spPr>
          <a:xfrm>
            <a:off x="8757774" y="3847703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Hilliard</a:t>
            </a:r>
          </a:p>
        </p:txBody>
      </p:sp>
      <p:sp>
        <p:nvSpPr>
          <p:cNvPr id="69" name="TextBox 32">
            <a:extLst>
              <a:ext uri="{FF2B5EF4-FFF2-40B4-BE49-F238E27FC236}">
                <a16:creationId xmlns:a16="http://schemas.microsoft.com/office/drawing/2014/main" id="{3C77B9A2-E10F-25EB-CED6-7BA10E843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802" y="2988134"/>
            <a:ext cx="5677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Jefferson</a:t>
            </a:r>
          </a:p>
        </p:txBody>
      </p:sp>
      <p:sp>
        <p:nvSpPr>
          <p:cNvPr id="71" name="TextBox 32">
            <a:extLst>
              <a:ext uri="{FF2B5EF4-FFF2-40B4-BE49-F238E27FC236}">
                <a16:creationId xmlns:a16="http://schemas.microsoft.com/office/drawing/2014/main" id="{C88E6F84-8A28-8587-FB72-E29B8A4F2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784" y="3285526"/>
            <a:ext cx="4716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Rincon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2E173A-2171-7A00-5357-F65F98E5BD2F}"/>
              </a:ext>
            </a:extLst>
          </p:cNvPr>
          <p:cNvSpPr txBox="1">
            <a:spLocks/>
          </p:cNvSpPr>
          <p:nvPr/>
        </p:nvSpPr>
        <p:spPr bwMode="auto">
          <a:xfrm>
            <a:off x="7601861" y="5255985"/>
            <a:ext cx="38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FL</a:t>
            </a:r>
          </a:p>
        </p:txBody>
      </p:sp>
      <p:sp>
        <p:nvSpPr>
          <p:cNvPr id="68" name="TextBox 65">
            <a:extLst>
              <a:ext uri="{FF2B5EF4-FFF2-40B4-BE49-F238E27FC236}">
                <a16:creationId xmlns:a16="http://schemas.microsoft.com/office/drawing/2014/main" id="{207502BD-77CF-7907-BA2F-4B4D0EE42496}"/>
              </a:ext>
            </a:extLst>
          </p:cNvPr>
          <p:cNvSpPr txBox="1"/>
          <p:nvPr/>
        </p:nvSpPr>
        <p:spPr bwMode="auto">
          <a:xfrm>
            <a:off x="8670369" y="1662972"/>
            <a:ext cx="41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</a:t>
            </a:r>
          </a:p>
        </p:txBody>
      </p:sp>
    </p:spTree>
    <p:extLst>
      <p:ext uri="{BB962C8B-B14F-4D97-AF65-F5344CB8AC3E}">
        <p14:creationId xmlns:p14="http://schemas.microsoft.com/office/powerpoint/2010/main" val="105506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D212C1-031A-A57D-2408-C2B150D4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2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63FB9BC-C25C-C252-CB83-9B68D20E5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19023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67162-AD5A-F49B-1A8A-761FBA276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DD94C8-3FCC-6EF1-F1D3-FACE1935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C1D3AE-36F6-383D-CD7D-7C18A9C0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SNG South Louisiana System Pigging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BEA41-B9FC-0E72-84B1-79DC273DB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" y="516986"/>
            <a:ext cx="4939502" cy="6445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Remainder of the year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5BA269-62B8-D187-13C4-1462F909B185}"/>
              </a:ext>
            </a:extLst>
          </p:cNvPr>
          <p:cNvGrpSpPr/>
          <p:nvPr/>
        </p:nvGrpSpPr>
        <p:grpSpPr>
          <a:xfrm>
            <a:off x="2640031" y="992948"/>
            <a:ext cx="6934200" cy="5234116"/>
            <a:chOff x="207963" y="480884"/>
            <a:chExt cx="6934200" cy="5234116"/>
          </a:xfrm>
        </p:grpSpPr>
        <p:pic>
          <p:nvPicPr>
            <p:cNvPr id="23" name="Content Placeholder 4" descr="South LA system.bmp">
              <a:extLst>
                <a:ext uri="{FF2B5EF4-FFF2-40B4-BE49-F238E27FC236}">
                  <a16:creationId xmlns:a16="http://schemas.microsoft.com/office/drawing/2014/main" id="{FFD57A72-C466-A9EF-3B9F-D66AB16FB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963" y="480884"/>
              <a:ext cx="6934200" cy="5234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10D4379F-E9F7-F5AC-CA76-F169E4121A08}"/>
                </a:ext>
              </a:extLst>
            </p:cNvPr>
            <p:cNvSpPr/>
            <p:nvPr/>
          </p:nvSpPr>
          <p:spPr>
            <a:xfrm>
              <a:off x="3924300" y="3792538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4239353F-BDBB-2FF5-3BA8-3AD6EA0EE011}"/>
                </a:ext>
              </a:extLst>
            </p:cNvPr>
            <p:cNvSpPr/>
            <p:nvPr/>
          </p:nvSpPr>
          <p:spPr>
            <a:xfrm>
              <a:off x="3495187" y="4471947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29E4E39B-F0B4-6FCE-5553-AA3F81FDBF5A}"/>
                </a:ext>
              </a:extLst>
            </p:cNvPr>
            <p:cNvSpPr/>
            <p:nvPr/>
          </p:nvSpPr>
          <p:spPr>
            <a:xfrm>
              <a:off x="5181600" y="28067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0D9FB615-FCEF-76A7-4813-8A24D3A115A4}"/>
                </a:ext>
              </a:extLst>
            </p:cNvPr>
            <p:cNvSpPr/>
            <p:nvPr/>
          </p:nvSpPr>
          <p:spPr>
            <a:xfrm>
              <a:off x="5638800" y="4191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4BC7FA8A-9F6E-0614-82F5-4AA01ED3BBBE}"/>
                </a:ext>
              </a:extLst>
            </p:cNvPr>
            <p:cNvSpPr/>
            <p:nvPr/>
          </p:nvSpPr>
          <p:spPr>
            <a:xfrm>
              <a:off x="5638800" y="1371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2344BCA3-7ED8-A0D8-7B4F-5A468A77E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1506" y="4233530"/>
              <a:ext cx="55086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"/>
                <a:t>Shadyside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871FF6F6-B3D7-6859-B6FA-0DCF2397A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467" y="3895725"/>
              <a:ext cx="6508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White Castle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C8FF9571-3AA3-237C-0361-EF92249C1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1999" y="2723621"/>
              <a:ext cx="601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Franklinton</a:t>
              </a: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2C8CA657-7F25-3FED-D768-327176B62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8733" y="4295775"/>
              <a:ext cx="3571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Toca</a:t>
              </a: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349560F5-6BD0-5149-29B3-C737B54ED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648" y="1464733"/>
              <a:ext cx="519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Gwinville</a:t>
              </a: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65248F18-E963-9120-A78A-6B87B68DE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25146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LA</a:t>
              </a: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FADAFF7B-4CC2-4CEE-59BE-F96BA226C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056" y="2130960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MS</a:t>
              </a:r>
            </a:p>
          </p:txBody>
        </p:sp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1540C05E-3B82-5A82-01F6-F8BFFD4A6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3733800"/>
              <a:ext cx="719138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FF0000"/>
                  </a:solidFill>
                </a:rPr>
                <a:t>West Leg</a:t>
              </a: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B3CE931D-8B84-A540-90D2-34D6F2B0D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7871" y="3946789"/>
              <a:ext cx="6572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FF0000"/>
                  </a:solidFill>
                </a:rPr>
                <a:t>East Leg</a:t>
              </a:r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7AEA1D66-DC5D-60AA-2F2E-32BF6DEAAA14}"/>
                </a:ext>
              </a:extLst>
            </p:cNvPr>
            <p:cNvSpPr/>
            <p:nvPr/>
          </p:nvSpPr>
          <p:spPr>
            <a:xfrm>
              <a:off x="5402045" y="1966927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2EFC6D-3328-5154-0D74-C0185C438E29}"/>
                </a:ext>
              </a:extLst>
            </p:cNvPr>
            <p:cNvSpPr txBox="1"/>
            <p:nvPr/>
          </p:nvSpPr>
          <p:spPr>
            <a:xfrm>
              <a:off x="5440145" y="1905000"/>
              <a:ext cx="57900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/>
                <a:t>Pearl River</a:t>
              </a:r>
            </a:p>
          </p:txBody>
        </p:sp>
      </p:grpSp>
      <p:sp>
        <p:nvSpPr>
          <p:cNvPr id="26" name="Line Callout 1 60">
            <a:extLst>
              <a:ext uri="{FF2B5EF4-FFF2-40B4-BE49-F238E27FC236}">
                <a16:creationId xmlns:a16="http://schemas.microsoft.com/office/drawing/2014/main" id="{93CD7A7F-CECA-666E-E196-965318EA94F5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1D708B-5813-FEDC-AF21-0F21CA260263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ACC4495-3611-7D79-57F0-1C8AE295D152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29802D26-D5E7-41B8-34E5-F591D80865FC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lowchart: Extract 29">
              <a:extLst>
                <a:ext uri="{FF2B5EF4-FFF2-40B4-BE49-F238E27FC236}">
                  <a16:creationId xmlns:a16="http://schemas.microsoft.com/office/drawing/2014/main" id="{FCD23177-A59A-6092-64DA-E52E3B4E5461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953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CB7F3-8490-BAF9-2314-D871EEDFB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790827-B8EB-A612-EFFC-6CC4C283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4AB434-7524-B83E-48B3-55D47A88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SNG South Louisiana System Maintenance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3C1A8-C867-523C-841A-764E9DC7CA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" y="516986"/>
            <a:ext cx="4939502" cy="6445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Remainder of the year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18A461-8557-3A03-87FE-22EA1BD7776A}"/>
              </a:ext>
            </a:extLst>
          </p:cNvPr>
          <p:cNvGrpSpPr/>
          <p:nvPr/>
        </p:nvGrpSpPr>
        <p:grpSpPr>
          <a:xfrm>
            <a:off x="2640031" y="992948"/>
            <a:ext cx="6934200" cy="5234116"/>
            <a:chOff x="207963" y="480884"/>
            <a:chExt cx="6934200" cy="5234116"/>
          </a:xfrm>
        </p:grpSpPr>
        <p:pic>
          <p:nvPicPr>
            <p:cNvPr id="23" name="Content Placeholder 4" descr="South LA system.bmp">
              <a:extLst>
                <a:ext uri="{FF2B5EF4-FFF2-40B4-BE49-F238E27FC236}">
                  <a16:creationId xmlns:a16="http://schemas.microsoft.com/office/drawing/2014/main" id="{F9C36860-4238-3A58-A4C2-75170A433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963" y="480884"/>
              <a:ext cx="6934200" cy="5234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E5972E7B-6B41-031F-0FE7-856C6C0713BB}"/>
                </a:ext>
              </a:extLst>
            </p:cNvPr>
            <p:cNvSpPr/>
            <p:nvPr/>
          </p:nvSpPr>
          <p:spPr>
            <a:xfrm>
              <a:off x="3924300" y="3792538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9A924283-1F45-185F-D80A-F69DD6855AAB}"/>
                </a:ext>
              </a:extLst>
            </p:cNvPr>
            <p:cNvSpPr/>
            <p:nvPr/>
          </p:nvSpPr>
          <p:spPr>
            <a:xfrm>
              <a:off x="3503137" y="4463996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30668BA1-98E4-A558-9238-047F4512D85C}"/>
                </a:ext>
              </a:extLst>
            </p:cNvPr>
            <p:cNvSpPr/>
            <p:nvPr/>
          </p:nvSpPr>
          <p:spPr>
            <a:xfrm>
              <a:off x="5181600" y="28067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586ED0D6-DB76-C39F-721A-DDC3F345A8D0}"/>
                </a:ext>
              </a:extLst>
            </p:cNvPr>
            <p:cNvSpPr/>
            <p:nvPr/>
          </p:nvSpPr>
          <p:spPr>
            <a:xfrm>
              <a:off x="5638800" y="4191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5BB4E272-E53B-3750-99FB-E253F55651B2}"/>
                </a:ext>
              </a:extLst>
            </p:cNvPr>
            <p:cNvSpPr/>
            <p:nvPr/>
          </p:nvSpPr>
          <p:spPr>
            <a:xfrm>
              <a:off x="5638800" y="1371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8AE5F8B-1F27-82F4-9435-213E325A5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069" y="4232385"/>
              <a:ext cx="55086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"/>
                <a:t>Shadyside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4D6ECEEE-6391-F5AB-8528-1260D8843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467" y="3895725"/>
              <a:ext cx="6508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White Castle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88BBCC78-237A-6A53-4C8A-45568CDCC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1999" y="2723621"/>
              <a:ext cx="601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Franklinton</a:t>
              </a: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30E87999-148F-701C-8AEF-A9CAAE4B9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8733" y="4295775"/>
              <a:ext cx="3571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Toca</a:t>
              </a: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7A4267E4-0ED9-A3C9-411A-4CEB74A2B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648" y="1464733"/>
              <a:ext cx="519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err="1"/>
                <a:t>Gwinville</a:t>
              </a:r>
              <a:endParaRPr lang="en-US" sz="700"/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8DC35288-3081-CF3E-EE95-68B264B6B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25146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LA</a:t>
              </a: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0DEB1EE7-0A54-FDAC-82B4-9463EBB7B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5145" y="2116452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MS</a:t>
              </a:r>
            </a:p>
          </p:txBody>
        </p:sp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74B42ECC-5FBD-597C-5460-D0A3A824A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3733800"/>
              <a:ext cx="719138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FF0000"/>
                  </a:solidFill>
                </a:rPr>
                <a:t>West Leg</a:t>
              </a: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CAD0C0B6-5ED2-7CFE-655E-51FB95035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4113" y="3995737"/>
              <a:ext cx="6572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FF0000"/>
                  </a:solidFill>
                </a:rPr>
                <a:t>East Leg</a:t>
              </a:r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419BF192-DF2E-EC62-CF8C-ABDC847E58D8}"/>
                </a:ext>
              </a:extLst>
            </p:cNvPr>
            <p:cNvSpPr/>
            <p:nvPr/>
          </p:nvSpPr>
          <p:spPr>
            <a:xfrm>
              <a:off x="5402045" y="1966927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C7A5D4-1AA7-3EE4-2099-D380DA964A5F}"/>
                </a:ext>
              </a:extLst>
            </p:cNvPr>
            <p:cNvSpPr txBox="1"/>
            <p:nvPr/>
          </p:nvSpPr>
          <p:spPr>
            <a:xfrm>
              <a:off x="5440145" y="1905000"/>
              <a:ext cx="57900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/>
                <a:t>Pearl River</a:t>
              </a:r>
            </a:p>
          </p:txBody>
        </p:sp>
      </p:grpSp>
      <p:sp>
        <p:nvSpPr>
          <p:cNvPr id="26" name="Line Callout 1 60">
            <a:extLst>
              <a:ext uri="{FF2B5EF4-FFF2-40B4-BE49-F238E27FC236}">
                <a16:creationId xmlns:a16="http://schemas.microsoft.com/office/drawing/2014/main" id="{25D09CFD-B3EE-9FB5-0792-F9CD178D3230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CA40DB-0509-3494-801D-8EEA67D5C19E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A1B520-D00F-1E81-6A31-FA33E52227EB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1EBC6441-84AE-B5E7-2088-029421E0EE21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lowchart: Extract 29">
              <a:extLst>
                <a:ext uri="{FF2B5EF4-FFF2-40B4-BE49-F238E27FC236}">
                  <a16:creationId xmlns:a16="http://schemas.microsoft.com/office/drawing/2014/main" id="{0A7A045A-3EEF-E5E6-321A-B81BC3DC319B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Callout 1 67">
            <a:extLst>
              <a:ext uri="{FF2B5EF4-FFF2-40B4-BE49-F238E27FC236}">
                <a16:creationId xmlns:a16="http://schemas.microsoft.com/office/drawing/2014/main" id="{E0809ADB-97ED-951C-5421-EE13DBC37921}"/>
              </a:ext>
            </a:extLst>
          </p:cNvPr>
          <p:cNvSpPr/>
          <p:nvPr/>
        </p:nvSpPr>
        <p:spPr>
          <a:xfrm>
            <a:off x="3906412" y="2176822"/>
            <a:ext cx="2003461" cy="1739860"/>
          </a:xfrm>
          <a:prstGeom prst="borderCallout1">
            <a:avLst>
              <a:gd name="adj1" fmla="val 45806"/>
              <a:gd name="adj2" fmla="val 97956"/>
              <a:gd name="adj3" fmla="val 114976"/>
              <a:gd name="adj4" fmla="val 13026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White Castle Franklinton loop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Proj-SNG-22856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9-3-25 to 9-8-25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350 capacity of 735 Mdth/d impacted 100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Proj-SNG-2933/SNG-3089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9-8-25 to 10-7-25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350 capacity of 735 Mdth/d impacted 200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 north of White Castle</a:t>
            </a:r>
          </a:p>
        </p:txBody>
      </p:sp>
      <p:sp>
        <p:nvSpPr>
          <p:cNvPr id="25" name="Line Callout 1 67">
            <a:extLst>
              <a:ext uri="{FF2B5EF4-FFF2-40B4-BE49-F238E27FC236}">
                <a16:creationId xmlns:a16="http://schemas.microsoft.com/office/drawing/2014/main" id="{4012AE28-A4B5-9A74-0FC6-3BD003E99E6B}"/>
              </a:ext>
            </a:extLst>
          </p:cNvPr>
          <p:cNvSpPr/>
          <p:nvPr/>
        </p:nvSpPr>
        <p:spPr>
          <a:xfrm>
            <a:off x="8317989" y="2998404"/>
            <a:ext cx="2003461" cy="1136974"/>
          </a:xfrm>
          <a:prstGeom prst="borderCallout1">
            <a:avLst>
              <a:gd name="adj1" fmla="val 48781"/>
              <a:gd name="adj2" fmla="val 2799"/>
              <a:gd name="adj3" fmla="val 100102"/>
              <a:gd name="adj4" fmla="val -9018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Duck Lake Franklinton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Proj-SNG-2933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10-13-25 to 11-3-25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350 capacity of 735 Mdth/d impacted 15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north of White Castle</a:t>
            </a:r>
          </a:p>
        </p:txBody>
      </p:sp>
    </p:spTree>
    <p:extLst>
      <p:ext uri="{BB962C8B-B14F-4D97-AF65-F5344CB8AC3E}">
        <p14:creationId xmlns:p14="http://schemas.microsoft.com/office/powerpoint/2010/main" val="540243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24CAA-620F-7CFC-F27A-8819A8544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20BB03-D9C4-7817-39BE-51945485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78ED47-A5CB-6340-8AE2-3109CCE5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EEC Line Pigging and Maintenance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DE84B-37B2-8665-DFF5-76B3261916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" y="516986"/>
            <a:ext cx="5052278" cy="6445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Remainder of the year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11C5DBA-F6EE-1ADD-678D-18574A75298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905587" y="1481328"/>
            <a:ext cx="8240099" cy="4525963"/>
            <a:chOff x="506555" y="1600200"/>
            <a:chExt cx="8240099" cy="4525963"/>
          </a:xfrm>
        </p:grpSpPr>
        <p:pic>
          <p:nvPicPr>
            <p:cNvPr id="99" name="Content Placeholder 3" descr="system map white.bmp">
              <a:extLst>
                <a:ext uri="{FF2B5EF4-FFF2-40B4-BE49-F238E27FC236}">
                  <a16:creationId xmlns:a16="http://schemas.microsoft.com/office/drawing/2014/main" id="{B4C40587-0232-8ADE-0DC8-651AAA98CA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555" y="1600200"/>
              <a:ext cx="8021012" cy="4525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F0E695E-F379-2218-AC51-D98F60AF946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09600" y="2071687"/>
              <a:ext cx="8137054" cy="3827235"/>
              <a:chOff x="609600" y="2071687"/>
              <a:chExt cx="8137054" cy="3827235"/>
            </a:xfrm>
          </p:grpSpPr>
          <p:sp>
            <p:nvSpPr>
              <p:cNvPr id="5" name="Flowchart: Connector 4">
                <a:extLst>
                  <a:ext uri="{FF2B5EF4-FFF2-40B4-BE49-F238E27FC236}">
                    <a16:creationId xmlns:a16="http://schemas.microsoft.com/office/drawing/2014/main" id="{C47B77B7-44AA-9772-B5EC-22123038A4D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96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8ECD2CA1-ECE2-E6E0-A621-21F13708635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90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E5C65559-35F6-C0FE-DC93-837D8BA3709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362200" y="3352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EFABB976-B1FD-CEB0-7D39-D7ECDE934E3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971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A586690A-EF02-8154-4168-A7C4DA11C92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5052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DC060BFA-D97D-3B63-8869-8C2CC1B8FD4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038600" y="2971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DB4CE0B8-1F66-630B-550E-E69CF66A03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267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A5A63749-EE37-9119-D211-5923EF1EEB2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720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CB63514F-F28A-D56F-8CE6-9CF4387F424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768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38B85D60-DD7D-142F-8A92-ADD3A96B16B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816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14AD72C9-27B1-7922-60A7-C34B79D5E6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864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1432B9AF-BBED-01EE-8635-B9E912D9E9F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15000" y="2667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EB54BA2D-E79F-E459-31BC-3777776D462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9718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6A9BA702-BF3B-364F-31F4-93DB61925F2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971800" y="4038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601615F5-7577-2D27-97B7-272F89C6885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325368" y="393192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A6FD1384-8000-8ED1-D8BF-22C6046369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7338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A4F5595C-CF52-9119-01AF-1DB32F4701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038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32F001D6-78A6-C386-698E-D333180A34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43400" y="3581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CD9C906B-1E31-5037-A44F-8F854CBB22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244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73CAC91A-FD2E-858C-A18B-051B9158021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578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127B3888-D512-F70B-EA77-5CD4C905E22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150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2C9DAF12-E3F5-5B85-3A04-003BE1373F2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96000" y="3429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04C4B90F-FD90-DAFC-28B6-EEA193D0BCF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00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299F6AB8-6EAC-6817-86EE-511FEB85B02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05600" y="3200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DA9A2774-B5B1-297D-5157-4B57748FFD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86600" y="3048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E42BBD02-B9B8-88C4-4291-06A3FBF853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4676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5681B5EB-5118-39DC-7255-B6D04BB338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43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A8B21642-0D33-F5D8-1090-3D296724EB0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77000" y="4114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62FBE70D-7331-6DD5-B495-65D16FB1FA5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58000" y="4572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E6D131EE-6D4D-93EC-53D9-B786E40DFC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819400" y="4724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C4442207-8ADA-2843-EDD3-072AF8DF68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209800" y="5181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49803393-BF8C-C2CF-CC94-1C5553714C8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981200" y="5486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2E871B35-5BF3-494B-226B-39028C9910A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971800" y="5334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DD364544-3128-6E28-F07F-CEB95AE56D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001000" y="4419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84C1B5FA-6902-EB03-E4B8-A7A93007F62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0772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BA75291C-1D63-6CBB-ABF5-565CAF54686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674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Flowchart: Extract 40">
                <a:extLst>
                  <a:ext uri="{FF2B5EF4-FFF2-40B4-BE49-F238E27FC236}">
                    <a16:creationId xmlns:a16="http://schemas.microsoft.com/office/drawing/2014/main" id="{E51190C0-8913-DEF2-917C-AAC1CC1F5E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14400" y="34290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Flowchart: Extract 41">
                <a:extLst>
                  <a:ext uri="{FF2B5EF4-FFF2-40B4-BE49-F238E27FC236}">
                    <a16:creationId xmlns:a16="http://schemas.microsoft.com/office/drawing/2014/main" id="{C0FE2AB8-EFCB-8414-2D3D-7E6B32685A6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733800" y="25146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TextBox 49">
                <a:extLst>
                  <a:ext uri="{FF2B5EF4-FFF2-40B4-BE49-F238E27FC236}">
                    <a16:creationId xmlns:a16="http://schemas.microsoft.com/office/drawing/2014/main" id="{A3B9DA23-8E36-4794-E18F-8E6AE02F474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1066800" y="42672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LA</a:t>
                </a:r>
              </a:p>
            </p:txBody>
          </p:sp>
          <p:sp>
            <p:nvSpPr>
              <p:cNvPr id="44" name="TextBox 50">
                <a:extLst>
                  <a:ext uri="{FF2B5EF4-FFF2-40B4-BE49-F238E27FC236}">
                    <a16:creationId xmlns:a16="http://schemas.microsoft.com/office/drawing/2014/main" id="{AF5CC8EB-2C88-DA5E-932E-F855D14E1FB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895600" y="24384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45" name="TextBox 51">
                <a:extLst>
                  <a:ext uri="{FF2B5EF4-FFF2-40B4-BE49-F238E27FC236}">
                    <a16:creationId xmlns:a16="http://schemas.microsoft.com/office/drawing/2014/main" id="{0FD1DDE1-D56F-7BC4-4AD0-CEB71059FCB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72000" y="40386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46" name="TextBox 52">
                <a:extLst>
                  <a:ext uri="{FF2B5EF4-FFF2-40B4-BE49-F238E27FC236}">
                    <a16:creationId xmlns:a16="http://schemas.microsoft.com/office/drawing/2014/main" id="{8AA26A98-ACB9-16B6-9285-BD33F9B01DB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400800" y="23622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47" name="TextBox 53">
                <a:extLst>
                  <a:ext uri="{FF2B5EF4-FFF2-40B4-BE49-F238E27FC236}">
                    <a16:creationId xmlns:a16="http://schemas.microsoft.com/office/drawing/2014/main" id="{B2F08881-E9AF-504F-BCAA-E7774863DD1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711564" y="4727050"/>
                <a:ext cx="3889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FL</a:t>
                </a:r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5224E1F0-8C62-B73E-C0CD-32E039F0DD4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39000" y="2362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TextBox 55">
                <a:extLst>
                  <a:ext uri="{FF2B5EF4-FFF2-40B4-BE49-F238E27FC236}">
                    <a16:creationId xmlns:a16="http://schemas.microsoft.com/office/drawing/2014/main" id="{00232EE0-4F30-114B-17F7-86CA6B87F23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429000" y="3886200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Enterprise</a:t>
                </a:r>
              </a:p>
            </p:txBody>
          </p:sp>
          <p:sp>
            <p:nvSpPr>
              <p:cNvPr id="50" name="TextBox 56">
                <a:extLst>
                  <a:ext uri="{FF2B5EF4-FFF2-40B4-BE49-F238E27FC236}">
                    <a16:creationId xmlns:a16="http://schemas.microsoft.com/office/drawing/2014/main" id="{FFFE7067-C77C-6C0C-FF20-1396DC84450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1752600" y="4953000"/>
                <a:ext cx="6508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White Castle</a:t>
                </a:r>
              </a:p>
            </p:txBody>
          </p:sp>
          <p:sp>
            <p:nvSpPr>
              <p:cNvPr id="51" name="TextBox 57">
                <a:extLst>
                  <a:ext uri="{FF2B5EF4-FFF2-40B4-BE49-F238E27FC236}">
                    <a16:creationId xmlns:a16="http://schemas.microsoft.com/office/drawing/2014/main" id="{E2F38525-B138-B4D9-4443-46554A5DD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5800" y="3276600"/>
                <a:ext cx="5842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Bear Creek</a:t>
                </a:r>
              </a:p>
            </p:txBody>
          </p:sp>
          <p:sp>
            <p:nvSpPr>
              <p:cNvPr id="52" name="TextBox 58">
                <a:extLst>
                  <a:ext uri="{FF2B5EF4-FFF2-40B4-BE49-F238E27FC236}">
                    <a16:creationId xmlns:a16="http://schemas.microsoft.com/office/drawing/2014/main" id="{41FA43C0-4796-732E-F561-C5393AC86E4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81400" y="2362200"/>
                <a:ext cx="4699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Muldon</a:t>
                </a:r>
              </a:p>
            </p:txBody>
          </p:sp>
          <p:sp>
            <p:nvSpPr>
              <p:cNvPr id="53" name="TextBox 60">
                <a:extLst>
                  <a:ext uri="{FF2B5EF4-FFF2-40B4-BE49-F238E27FC236}">
                    <a16:creationId xmlns:a16="http://schemas.microsoft.com/office/drawing/2014/main" id="{7511D2C4-A329-D2A6-BB04-81396B57F98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324600" y="26670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54" name="TextBox 61">
                <a:extLst>
                  <a:ext uri="{FF2B5EF4-FFF2-40B4-BE49-F238E27FC236}">
                    <a16:creationId xmlns:a16="http://schemas.microsoft.com/office/drawing/2014/main" id="{E0358AA2-2431-3EAA-B703-20F8443057D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172200" y="3352800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Thomaston</a:t>
                </a:r>
              </a:p>
            </p:txBody>
          </p:sp>
          <p:sp>
            <p:nvSpPr>
              <p:cNvPr id="55" name="TextBox 62">
                <a:extLst>
                  <a:ext uri="{FF2B5EF4-FFF2-40B4-BE49-F238E27FC236}">
                    <a16:creationId xmlns:a16="http://schemas.microsoft.com/office/drawing/2014/main" id="{F321483C-1362-1BB0-EC06-5C13BE0FFE7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172200" y="4191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Albany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6AC91BC-DC6F-3F38-7AD8-4CE7425A5C2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382000" y="36576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TextBox 64">
                <a:extLst>
                  <a:ext uri="{FF2B5EF4-FFF2-40B4-BE49-F238E27FC236}">
                    <a16:creationId xmlns:a16="http://schemas.microsoft.com/office/drawing/2014/main" id="{572B8827-A51E-F30E-6090-8B3331B91A3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8342376" y="3429000"/>
                <a:ext cx="40427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Elba</a:t>
                </a:r>
              </a:p>
            </p:txBody>
          </p:sp>
          <p:sp>
            <p:nvSpPr>
              <p:cNvPr id="58" name="TextBox 65">
                <a:extLst>
                  <a:ext uri="{FF2B5EF4-FFF2-40B4-BE49-F238E27FC236}">
                    <a16:creationId xmlns:a16="http://schemas.microsoft.com/office/drawing/2014/main" id="{88B780EF-AD27-FCE8-F588-799005662AC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848600" y="2133600"/>
                <a:ext cx="4143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SC</a:t>
                </a:r>
              </a:p>
            </p:txBody>
          </p:sp>
          <p:sp>
            <p:nvSpPr>
              <p:cNvPr id="59" name="TextBox 66">
                <a:extLst>
                  <a:ext uri="{FF2B5EF4-FFF2-40B4-BE49-F238E27FC236}">
                    <a16:creationId xmlns:a16="http://schemas.microsoft.com/office/drawing/2014/main" id="{62C16AAC-67D9-A8A2-66B6-8AC2D3B899E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848600" y="25146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61" name="TextBox 64">
                <a:extLst>
                  <a:ext uri="{FF2B5EF4-FFF2-40B4-BE49-F238E27FC236}">
                    <a16:creationId xmlns:a16="http://schemas.microsoft.com/office/drawing/2014/main" id="{B6CBF1D7-7390-0B9C-B36C-4935E141AB3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38600" y="2286000"/>
                <a:ext cx="16002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North System</a:t>
                </a:r>
              </a:p>
            </p:txBody>
          </p:sp>
          <p:sp>
            <p:nvSpPr>
              <p:cNvPr id="62" name="TextBox 65">
                <a:extLst>
                  <a:ext uri="{FF2B5EF4-FFF2-40B4-BE49-F238E27FC236}">
                    <a16:creationId xmlns:a16="http://schemas.microsoft.com/office/drawing/2014/main" id="{243F95CF-73B2-D0E8-4BA2-86A0901C27F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62000" y="4648200"/>
                <a:ext cx="18383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South Louisiana</a:t>
                </a:r>
              </a:p>
            </p:txBody>
          </p:sp>
          <p:sp>
            <p:nvSpPr>
              <p:cNvPr id="63" name="TextBox 66">
                <a:extLst>
                  <a:ext uri="{FF2B5EF4-FFF2-40B4-BE49-F238E27FC236}">
                    <a16:creationId xmlns:a16="http://schemas.microsoft.com/office/drawing/2014/main" id="{2967BA0A-9F6E-F462-C9AB-C627D99ED66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19600" y="3733800"/>
                <a:ext cx="16208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South System</a:t>
                </a:r>
              </a:p>
            </p:txBody>
          </p:sp>
          <p:sp>
            <p:nvSpPr>
              <p:cNvPr id="64" name="Flowchart: Connector 63">
                <a:extLst>
                  <a:ext uri="{FF2B5EF4-FFF2-40B4-BE49-F238E27FC236}">
                    <a16:creationId xmlns:a16="http://schemas.microsoft.com/office/drawing/2014/main" id="{9E62C233-F714-5914-8830-20476E0C749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895600" y="4343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5EAE508-C715-E333-2933-962F0F2F1EE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895600" y="4343400"/>
                <a:ext cx="57900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/>
                  <a:t>Pearl River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289AD27-2268-1687-54FB-7796B95AC23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286000" y="4648200"/>
                <a:ext cx="601447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/>
                  <a:t>Franklinton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3B8E5B9-E53E-C272-443E-1A4197F74D3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514600" y="3962400"/>
                <a:ext cx="5196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/>
                  <a:t>Gwinville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241A122-0524-4586-9446-3BF183D83D5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63600" y="3778478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Bienville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BEF8AB2-0AD3-7F80-EFC9-864010FAF14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63143" y="3237368"/>
                <a:ext cx="51969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Onward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38D273E-F659-DC10-4DDF-79F6300CD42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537042" y="3039533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Pickens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99DF212-F063-5E72-30A7-28761EE109D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520347" y="3551466"/>
                <a:ext cx="47000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Rankin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F413149-B07E-034D-1A66-228C62D1F3B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569848" y="5181600"/>
                <a:ext cx="38183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Toca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C02FB2D-4AAD-D33D-2E4F-0820CB739EA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488356" y="5683478"/>
                <a:ext cx="63511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Shady Side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01912B1-A1E5-B9F8-3180-17C73B1D9F9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995110" y="2902178"/>
                <a:ext cx="57099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Louisville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2081F5A-7E6C-7CE9-CB47-2DD239192DE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091504" y="4018185"/>
                <a:ext cx="66236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Bay Springs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A8502CE-F293-1E68-6949-04580A575C6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908157" y="3766910"/>
                <a:ext cx="37061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York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3F142C7-D9BF-9C59-D414-9056F047036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174834" y="3619500"/>
                <a:ext cx="4796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Gallion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C4AF4B6-9430-DE33-7579-8913872F749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94463" y="3556155"/>
                <a:ext cx="43794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Selma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503C22-60EE-3865-4C50-D29772D6D95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55289" y="3574822"/>
                <a:ext cx="4812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Elmore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C113605-9F32-2E5E-8BC6-044719BC896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13974" y="3261938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Auburn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E80A82D-29DD-7429-ACA5-B8E327EE485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69052" y="3647010"/>
                <a:ext cx="66396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Holy Trinity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0F03773-A73C-5648-0DF9-A1EFB7209BA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44876" y="4495800"/>
                <a:ext cx="38824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Pavo</a:t>
                </a:r>
              </a:p>
            </p:txBody>
          </p:sp>
          <p:sp>
            <p:nvSpPr>
              <p:cNvPr id="83" name="TextBox 35">
                <a:extLst>
                  <a:ext uri="{FF2B5EF4-FFF2-40B4-BE49-F238E27FC236}">
                    <a16:creationId xmlns:a16="http://schemas.microsoft.com/office/drawing/2014/main" id="{CE219292-6283-4CB5-1F59-7EAEC32A602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980688" y="3053715"/>
                <a:ext cx="49564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Reform</a:t>
                </a:r>
              </a:p>
            </p:txBody>
          </p:sp>
          <p:sp>
            <p:nvSpPr>
              <p:cNvPr id="84" name="TextBox 36">
                <a:extLst>
                  <a:ext uri="{FF2B5EF4-FFF2-40B4-BE49-F238E27FC236}">
                    <a16:creationId xmlns:a16="http://schemas.microsoft.com/office/drawing/2014/main" id="{B70425C5-1832-6A00-7660-BD1748EBD68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5008" y="2672271"/>
                <a:ext cx="6735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McConnells</a:t>
                </a:r>
              </a:p>
            </p:txBody>
          </p:sp>
          <p:sp>
            <p:nvSpPr>
              <p:cNvPr id="85" name="TextBox 37">
                <a:extLst>
                  <a:ext uri="{FF2B5EF4-FFF2-40B4-BE49-F238E27FC236}">
                    <a16:creationId xmlns:a16="http://schemas.microsoft.com/office/drawing/2014/main" id="{5BBB6741-3C83-81A5-ACD8-709EB1CB4A2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27537" y="2963227"/>
                <a:ext cx="6527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Providence</a:t>
                </a:r>
              </a:p>
            </p:txBody>
          </p:sp>
          <p:sp>
            <p:nvSpPr>
              <p:cNvPr id="86" name="TextBox 38">
                <a:extLst>
                  <a:ext uri="{FF2B5EF4-FFF2-40B4-BE49-F238E27FC236}">
                    <a16:creationId xmlns:a16="http://schemas.microsoft.com/office/drawing/2014/main" id="{01728D8C-75FB-7F79-224E-E247939E785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87824" y="2555875"/>
                <a:ext cx="4924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Tarrant</a:t>
                </a:r>
              </a:p>
            </p:txBody>
          </p:sp>
          <p:sp>
            <p:nvSpPr>
              <p:cNvPr id="87" name="TextBox 39">
                <a:extLst>
                  <a:ext uri="{FF2B5EF4-FFF2-40B4-BE49-F238E27FC236}">
                    <a16:creationId xmlns:a16="http://schemas.microsoft.com/office/drawing/2014/main" id="{E82C0004-3619-A67F-142C-94FCCA99BEC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92973" y="2825309"/>
                <a:ext cx="51809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Pell City</a:t>
                </a:r>
              </a:p>
            </p:txBody>
          </p:sp>
          <p:sp>
            <p:nvSpPr>
              <p:cNvPr id="88" name="TextBox 40">
                <a:extLst>
                  <a:ext uri="{FF2B5EF4-FFF2-40B4-BE49-F238E27FC236}">
                    <a16:creationId xmlns:a16="http://schemas.microsoft.com/office/drawing/2014/main" id="{9B4C32CF-A15A-ED20-2E1B-AB048E2C7B4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96220" y="2817876"/>
                <a:ext cx="74892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DeArmanville</a:t>
                </a:r>
              </a:p>
            </p:txBody>
          </p:sp>
          <p:sp>
            <p:nvSpPr>
              <p:cNvPr id="89" name="TextBox 41">
                <a:extLst>
                  <a:ext uri="{FF2B5EF4-FFF2-40B4-BE49-F238E27FC236}">
                    <a16:creationId xmlns:a16="http://schemas.microsoft.com/office/drawing/2014/main" id="{A69EE4D8-4F4F-6D46-F9E2-5B79E4AE297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98093" y="2479907"/>
                <a:ext cx="5629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Bell Mills</a:t>
                </a:r>
              </a:p>
            </p:txBody>
          </p:sp>
          <p:sp>
            <p:nvSpPr>
              <p:cNvPr id="90" name="TextBox 42">
                <a:extLst>
                  <a:ext uri="{FF2B5EF4-FFF2-40B4-BE49-F238E27FC236}">
                    <a16:creationId xmlns:a16="http://schemas.microsoft.com/office/drawing/2014/main" id="{72B9D5B7-9747-B61D-61EC-1904BC0A4DE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26677" y="2071687"/>
                <a:ext cx="42832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Rome</a:t>
                </a:r>
              </a:p>
            </p:txBody>
          </p:sp>
          <p:sp>
            <p:nvSpPr>
              <p:cNvPr id="91" name="TextBox 29">
                <a:extLst>
                  <a:ext uri="{FF2B5EF4-FFF2-40B4-BE49-F238E27FC236}">
                    <a16:creationId xmlns:a16="http://schemas.microsoft.com/office/drawing/2014/main" id="{DC50153C-1527-6998-2610-CDAB000D0D6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59621" y="3148012"/>
                <a:ext cx="50847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Ellerslie</a:t>
                </a:r>
              </a:p>
            </p:txBody>
          </p:sp>
          <p:sp>
            <p:nvSpPr>
              <p:cNvPr id="92" name="TextBox 31">
                <a:extLst>
                  <a:ext uri="{FF2B5EF4-FFF2-40B4-BE49-F238E27FC236}">
                    <a16:creationId xmlns:a16="http://schemas.microsoft.com/office/drawing/2014/main" id="{924DCD65-4B0C-8817-90E1-961FDD5D8C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412971" y="2979509"/>
                <a:ext cx="60625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Ocmulgee</a:t>
                </a:r>
              </a:p>
            </p:txBody>
          </p:sp>
          <p:sp>
            <p:nvSpPr>
              <p:cNvPr id="93" name="TextBox 32">
                <a:extLst>
                  <a:ext uri="{FF2B5EF4-FFF2-40B4-BE49-F238E27FC236}">
                    <a16:creationId xmlns:a16="http://schemas.microsoft.com/office/drawing/2014/main" id="{0FB4C51A-DB7A-1664-4752-541C75303E1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21944" y="2832556"/>
                <a:ext cx="56778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Hall Gate</a:t>
                </a:r>
              </a:p>
            </p:txBody>
          </p:sp>
          <p:sp>
            <p:nvSpPr>
              <p:cNvPr id="94" name="TextBox 33">
                <a:extLst>
                  <a:ext uri="{FF2B5EF4-FFF2-40B4-BE49-F238E27FC236}">
                    <a16:creationId xmlns:a16="http://schemas.microsoft.com/office/drawing/2014/main" id="{C8AA29E0-4886-A8B0-338F-D3252C044D5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534539" y="2862792"/>
                <a:ext cx="45717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Wrens</a:t>
                </a:r>
              </a:p>
            </p:txBody>
          </p:sp>
          <p:sp>
            <p:nvSpPr>
              <p:cNvPr id="95" name="TextBox 48">
                <a:extLst>
                  <a:ext uri="{FF2B5EF4-FFF2-40B4-BE49-F238E27FC236}">
                    <a16:creationId xmlns:a16="http://schemas.microsoft.com/office/drawing/2014/main" id="{71D42A62-F025-118D-7EEB-D6D04A30C49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739467" y="2303463"/>
                <a:ext cx="54053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Hartwell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CC560DD-E4BE-D802-AC28-6A5E6B6651C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854117" y="3592927"/>
                <a:ext cx="55816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Riceboro</a:t>
                </a:r>
                <a:endParaRPr lang="en-US" sz="800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02E4936-1205-85E3-4CED-C1BC0ADF80B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425412" y="4343399"/>
                <a:ext cx="61747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err="1"/>
                  <a:t>Brookman</a:t>
                </a:r>
                <a:endParaRPr lang="en-US" sz="800"/>
              </a:p>
            </p:txBody>
          </p:sp>
        </p:grpSp>
      </p:grp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D272E369-79C7-B4DD-AAD5-181AE0EEF3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98367" y="2790005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TextBox 61">
            <a:extLst>
              <a:ext uri="{FF2B5EF4-FFF2-40B4-BE49-F238E27FC236}">
                <a16:creationId xmlns:a16="http://schemas.microsoft.com/office/drawing/2014/main" id="{7481C757-A872-2497-FB97-3DAA2DDF46B2}"/>
              </a:ext>
            </a:extLst>
          </p:cNvPr>
          <p:cNvSpPr txBox="1">
            <a:spLocks/>
          </p:cNvSpPr>
          <p:nvPr/>
        </p:nvSpPr>
        <p:spPr bwMode="auto">
          <a:xfrm>
            <a:off x="7333207" y="2798754"/>
            <a:ext cx="5389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Fairburn</a:t>
            </a:r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D5E653E2-BEBC-6E99-E7CE-CACE727255B8}"/>
              </a:ext>
            </a:extLst>
          </p:cNvPr>
          <p:cNvSpPr/>
          <p:nvPr/>
        </p:nvSpPr>
        <p:spPr>
          <a:xfrm>
            <a:off x="9100431" y="2923714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8FA4182D-503B-985E-19CE-0AA3F4916985}"/>
              </a:ext>
            </a:extLst>
          </p:cNvPr>
          <p:cNvSpPr/>
          <p:nvPr/>
        </p:nvSpPr>
        <p:spPr>
          <a:xfrm>
            <a:off x="9532232" y="3287781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Flowchart: Connector 104">
            <a:extLst>
              <a:ext uri="{FF2B5EF4-FFF2-40B4-BE49-F238E27FC236}">
                <a16:creationId xmlns:a16="http://schemas.microsoft.com/office/drawing/2014/main" id="{CC600A93-B883-F9ED-0688-104FAA68AB79}"/>
              </a:ext>
            </a:extLst>
          </p:cNvPr>
          <p:cNvSpPr/>
          <p:nvPr/>
        </p:nvSpPr>
        <p:spPr>
          <a:xfrm>
            <a:off x="9456039" y="4032856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B155B26-63F5-B1A6-E687-E7C79364F732}"/>
              </a:ext>
            </a:extLst>
          </p:cNvPr>
          <p:cNvSpPr txBox="1"/>
          <p:nvPr/>
        </p:nvSpPr>
        <p:spPr>
          <a:xfrm>
            <a:off x="9135720" y="3847703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Hilliard</a:t>
            </a:r>
          </a:p>
        </p:txBody>
      </p:sp>
      <p:sp>
        <p:nvSpPr>
          <p:cNvPr id="107" name="TextBox 32">
            <a:extLst>
              <a:ext uri="{FF2B5EF4-FFF2-40B4-BE49-F238E27FC236}">
                <a16:creationId xmlns:a16="http://schemas.microsoft.com/office/drawing/2014/main" id="{2312C735-4A28-B684-F5EF-E3D33A848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205" y="3003275"/>
            <a:ext cx="5677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/>
              <a:t>Jefferson</a:t>
            </a:r>
          </a:p>
        </p:txBody>
      </p:sp>
      <p:sp>
        <p:nvSpPr>
          <p:cNvPr id="108" name="TextBox 32">
            <a:extLst>
              <a:ext uri="{FF2B5EF4-FFF2-40B4-BE49-F238E27FC236}">
                <a16:creationId xmlns:a16="http://schemas.microsoft.com/office/drawing/2014/main" id="{2196A40A-FB09-1675-3302-782A9B837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578" y="3285526"/>
            <a:ext cx="4716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Rincon</a:t>
            </a:r>
          </a:p>
        </p:txBody>
      </p:sp>
    </p:spTree>
    <p:extLst>
      <p:ext uri="{BB962C8B-B14F-4D97-AF65-F5344CB8AC3E}">
        <p14:creationId xmlns:p14="http://schemas.microsoft.com/office/powerpoint/2010/main" val="1503401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3B2A-BBAC-1244-FDA4-AB40AE85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2" y="423505"/>
            <a:ext cx="10515600" cy="408917"/>
          </a:xfrm>
        </p:spPr>
        <p:txBody>
          <a:bodyPr>
            <a:normAutofit fontScale="90000"/>
          </a:bodyPr>
          <a:lstStyle/>
          <a:p>
            <a:r>
              <a:rPr lang="en-US" sz="3200"/>
              <a:t>Gas Control Contacts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BE9E-DFD8-B79F-D777-260F9F3D4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2" y="950582"/>
            <a:ext cx="11957478" cy="5405768"/>
          </a:xfrm>
        </p:spPr>
        <p:txBody>
          <a:bodyPr>
            <a:normAutofit/>
          </a:bodyPr>
          <a:lstStyle/>
          <a:p>
            <a:pPr marL="0" lvl="0" indent="0" algn="l">
              <a:buNone/>
            </a:pPr>
            <a:r>
              <a:rPr lang="en-US" sz="1400" dirty="0"/>
              <a:t>Skyler Spyker – Manager                                           </a:t>
            </a:r>
          </a:p>
          <a:p>
            <a:pPr lvl="1" algn="l"/>
            <a:r>
              <a:rPr lang="en-US" sz="1400" dirty="0"/>
              <a:t>  (713) – 420 – 2386 (office)</a:t>
            </a:r>
          </a:p>
          <a:p>
            <a:pPr lvl="1" algn="l"/>
            <a:r>
              <a:rPr lang="en-US" sz="1400" dirty="0"/>
              <a:t>  (806)-470-7743 (cell)</a:t>
            </a:r>
          </a:p>
          <a:p>
            <a:pPr lvl="1"/>
            <a:r>
              <a:rPr lang="en-US" sz="1400" dirty="0">
                <a:hlinkClick r:id="rId2"/>
              </a:rPr>
              <a:t>skyler_spyker@kindermorgan.com</a:t>
            </a:r>
            <a:endParaRPr lang="en-US" sz="1400" dirty="0"/>
          </a:p>
          <a:p>
            <a:pPr marL="457200" lvl="1" indent="0" algn="l">
              <a:buNone/>
            </a:pPr>
            <a:endParaRPr lang="en-US" sz="1400" dirty="0"/>
          </a:p>
          <a:p>
            <a:pPr marL="457200" lvl="1" indent="0" algn="l">
              <a:buNone/>
            </a:pPr>
            <a:endParaRPr lang="en-US" sz="1400" dirty="0"/>
          </a:p>
          <a:p>
            <a:pPr marL="0" lvl="0" indent="0" algn="l">
              <a:buNone/>
            </a:pPr>
            <a:r>
              <a:rPr lang="en-US" sz="1400" dirty="0"/>
              <a:t>Mario Murillo – Outage Coordinator </a:t>
            </a:r>
          </a:p>
          <a:p>
            <a:pPr lvl="1" algn="l"/>
            <a:r>
              <a:rPr lang="en-US" sz="1400" dirty="0"/>
              <a:t>   (281) – 753 – 6530 (cell) </a:t>
            </a:r>
          </a:p>
          <a:p>
            <a:pPr lvl="1" algn="l"/>
            <a:r>
              <a:rPr lang="en-US" sz="1400" dirty="0">
                <a:hlinkClick r:id="rId3"/>
              </a:rPr>
              <a:t>mario_murillo@kindermorgan.com</a:t>
            </a:r>
            <a:endParaRPr lang="en-US" sz="1400" dirty="0"/>
          </a:p>
          <a:p>
            <a:pPr marL="457200" lvl="1" indent="0" algn="l">
              <a:buNone/>
            </a:pPr>
            <a:endParaRPr lang="en-US" sz="1400" dirty="0"/>
          </a:p>
          <a:p>
            <a:pPr marL="457200" lvl="1" indent="0" algn="l">
              <a:buNone/>
            </a:pPr>
            <a:r>
              <a:rPr lang="en-US" sz="1400" dirty="0"/>
              <a:t> </a:t>
            </a:r>
          </a:p>
          <a:p>
            <a:pPr marL="0" lvl="0" indent="0" algn="l">
              <a:buNone/>
            </a:pPr>
            <a:r>
              <a:rPr lang="en-US" sz="1400" dirty="0"/>
              <a:t>Jimmy Reese – Lead Controller  </a:t>
            </a:r>
          </a:p>
          <a:p>
            <a:pPr lvl="1" algn="l"/>
            <a:r>
              <a:rPr lang="en-US" sz="1400" dirty="0"/>
              <a:t>   (205) – 577 – 3204 (cell) </a:t>
            </a:r>
          </a:p>
          <a:p>
            <a:pPr lvl="1" algn="l"/>
            <a:r>
              <a:rPr lang="en-US" sz="1400" dirty="0">
                <a:hlinkClick r:id="rId4"/>
              </a:rPr>
              <a:t>jimmy_reese@kindermorgan.com</a:t>
            </a:r>
            <a:endParaRPr lang="en-US" sz="1400" dirty="0"/>
          </a:p>
          <a:p>
            <a:pPr marL="457200" lvl="1" indent="0" algn="l">
              <a:buNone/>
            </a:pPr>
            <a:endParaRPr lang="en-US" sz="1400" dirty="0"/>
          </a:p>
          <a:p>
            <a:pPr marL="0" lvl="0" indent="0" algn="l">
              <a:buNone/>
            </a:pPr>
            <a:r>
              <a:rPr lang="en-US" sz="1400" dirty="0"/>
              <a:t>Darren LaPoint – Lead Controller  </a:t>
            </a:r>
          </a:p>
          <a:p>
            <a:pPr lvl="1" algn="l"/>
            <a:r>
              <a:rPr lang="en-US" sz="1400" dirty="0"/>
              <a:t>   (713) – 927 – 3894 (cell) </a:t>
            </a:r>
          </a:p>
          <a:p>
            <a:pPr lvl="1" algn="l"/>
            <a:r>
              <a:rPr lang="en-US" sz="1400" dirty="0">
                <a:hlinkClick r:id="rId5"/>
              </a:rPr>
              <a:t>darren_lapoint@kindermorgan.com</a:t>
            </a:r>
            <a:endParaRPr lang="en-US" sz="1400" dirty="0"/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3346C-E57C-73A9-073D-A8B2D10B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51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18084B8-4B05-17A5-EA82-ABF9715EC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1760"/>
            <a:ext cx="9144000" cy="1011860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C5665-8A48-5612-63BC-7FFA17FA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061567-5F10-4D5A-A06C-03B2DB7CAC12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9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73E7-1FBC-FE3D-4381-E34666C3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2" y="377323"/>
            <a:ext cx="10515600" cy="408917"/>
          </a:xfrm>
        </p:spPr>
        <p:txBody>
          <a:bodyPr>
            <a:normAutofit fontScale="90000"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FC180-9DAD-C0F1-BF98-2BE7366F3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Review of current and upcoming notable Outages</a:t>
            </a:r>
          </a:p>
          <a:p>
            <a:pPr lvl="1" eaLnBrk="1" hangingPunct="1"/>
            <a:r>
              <a:rPr lang="en-US" dirty="0"/>
              <a:t>May/June/July/August</a:t>
            </a:r>
          </a:p>
          <a:p>
            <a:r>
              <a:rPr lang="en-US" dirty="0"/>
              <a:t>Unscheduled Outages</a:t>
            </a:r>
          </a:p>
          <a:p>
            <a:pPr lvl="1"/>
            <a:r>
              <a:rPr lang="en-US" dirty="0"/>
              <a:t>North System</a:t>
            </a:r>
          </a:p>
          <a:p>
            <a:pPr lvl="1"/>
            <a:r>
              <a:rPr lang="en-US" dirty="0"/>
              <a:t>South System</a:t>
            </a:r>
          </a:p>
          <a:p>
            <a:pPr lvl="1"/>
            <a:r>
              <a:rPr lang="en-US" dirty="0"/>
              <a:t>South Louisiana System</a:t>
            </a:r>
          </a:p>
          <a:p>
            <a:pPr lvl="1"/>
            <a:r>
              <a:rPr lang="en-US" dirty="0"/>
              <a:t>Elba Express Pipeline(EEC)  </a:t>
            </a:r>
          </a:p>
          <a:p>
            <a:r>
              <a:rPr lang="en-US" sz="2600" i="1" dirty="0"/>
              <a:t>The next outage meeting will be on June 18</a:t>
            </a:r>
            <a:r>
              <a:rPr lang="en-US" sz="2600" i="1" baseline="30000" dirty="0"/>
              <a:t>th</a:t>
            </a:r>
            <a:r>
              <a:rPr lang="en-US" sz="2600" i="1" dirty="0"/>
              <a:t>, 2025, at 1:30PM CST</a:t>
            </a:r>
            <a:endParaRPr lang="en-US" sz="2000" dirty="0"/>
          </a:p>
          <a:p>
            <a:pPr eaLnBrk="1" hangingPunct="1"/>
            <a:r>
              <a:rPr lang="en-US" dirty="0"/>
              <a:t>Contacts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B63AC-CA83-11CF-5DFD-5A8AD31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1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3B2A-BBAC-1244-FDA4-AB40AE85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2" y="423505"/>
            <a:ext cx="10515600" cy="408917"/>
          </a:xfrm>
        </p:spPr>
        <p:txBody>
          <a:bodyPr>
            <a:normAutofit fontScale="90000"/>
          </a:bodyPr>
          <a:lstStyle/>
          <a:p>
            <a:r>
              <a:rPr lang="en-US"/>
              <a:t>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BE9E-DFD8-B79F-D777-260F9F3D4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/>
              <a:t>Anticipated Impacts are estimates.  Actual nominations, market demand, weather and pipeline conditions, etc. will determine if, and through what level, restrictions become necessary.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/>
              <a:t>Unless otherwise stated, all scheduled dates represent gas days as defined in the Southern Natural Gas Pipeline tariff to mean a period of twenty-four consecutive hours, beginning and ending at 9:00 a.m. (Central Clock Time).</a:t>
            </a:r>
          </a:p>
          <a:p>
            <a:pPr>
              <a:lnSpc>
                <a:spcPct val="120000"/>
              </a:lnSpc>
            </a:pPr>
            <a:r>
              <a:rPr lang="en-US" sz="2800"/>
              <a:t>Scheduled dates are subject to change.</a:t>
            </a:r>
          </a:p>
          <a:p>
            <a:pPr>
              <a:lnSpc>
                <a:spcPct val="120000"/>
              </a:lnSpc>
            </a:pPr>
            <a:r>
              <a:rPr lang="en-US" sz="2800"/>
              <a:t>Projects may be added, altered, delayed or cancelled.  </a:t>
            </a:r>
          </a:p>
          <a:p>
            <a:pPr>
              <a:lnSpc>
                <a:spcPct val="120000"/>
              </a:lnSpc>
            </a:pPr>
            <a:r>
              <a:rPr lang="en-US" sz="2800"/>
              <a:t>SNG will provide notice of such additions or changes via Southern’s electronic bulletin board postings.</a:t>
            </a:r>
          </a:p>
          <a:p>
            <a:pPr>
              <a:lnSpc>
                <a:spcPct val="120000"/>
              </a:lnSpc>
            </a:pPr>
            <a:r>
              <a:rPr lang="en-US" sz="2800"/>
              <a:t>Dates as posted on the EBB should be deemed correct in the event of conflicts between the EBB posted dates and dates within this presentation.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3346C-E57C-73A9-073D-A8B2D10B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1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AA9F0-C4B9-B2A8-1DDE-75447058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2" y="405033"/>
            <a:ext cx="10515600" cy="408917"/>
          </a:xfrm>
        </p:spPr>
        <p:txBody>
          <a:bodyPr>
            <a:normAutofit fontScale="90000"/>
          </a:bodyPr>
          <a:lstStyle/>
          <a:p>
            <a:r>
              <a:rPr lang="en-US"/>
              <a:t>Color Key for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7056-CA88-823C-2811-DE8D04FA3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Yellow</a:t>
            </a:r>
          </a:p>
          <a:p>
            <a:pPr lvl="1"/>
            <a:r>
              <a:rPr lang="en-US"/>
              <a:t>Restrictions are possible</a:t>
            </a:r>
          </a:p>
          <a:p>
            <a:pPr lvl="1"/>
            <a:r>
              <a:rPr lang="en-US"/>
              <a:t>With extended duration, restrictions could be necessary from time to time</a:t>
            </a:r>
          </a:p>
          <a:p>
            <a:pPr lvl="1"/>
            <a:r>
              <a:rPr lang="en-US"/>
              <a:t>Lower than normal pressures may be experienced</a:t>
            </a:r>
          </a:p>
          <a:p>
            <a:pPr lvl="1"/>
            <a:r>
              <a:rPr lang="en-US"/>
              <a:t>Meter(s) affected are noted with (PIN #)</a:t>
            </a:r>
          </a:p>
          <a:p>
            <a:r>
              <a:rPr lang="en-US"/>
              <a:t>Red</a:t>
            </a:r>
          </a:p>
          <a:p>
            <a:pPr lvl="1"/>
            <a:r>
              <a:rPr lang="en-US"/>
              <a:t>Restrictions are probable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F81B3-9C72-669E-556C-0E894837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Number Placeholder 120">
            <a:extLst>
              <a:ext uri="{FF2B5EF4-FFF2-40B4-BE49-F238E27FC236}">
                <a16:creationId xmlns:a16="http://schemas.microsoft.com/office/drawing/2014/main" id="{E89CDF7B-8450-F9EB-0370-2EA55A59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6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1869AC2-3943-6C6A-9D56-381A5D5F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2" y="414270"/>
            <a:ext cx="10515600" cy="408917"/>
          </a:xfrm>
        </p:spPr>
        <p:txBody>
          <a:bodyPr>
            <a:normAutofit fontScale="90000"/>
          </a:bodyPr>
          <a:lstStyle/>
          <a:p>
            <a:r>
              <a:rPr lang="en-US"/>
              <a:t>Southern Natural Gas Pipeline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BEF290B-5D1E-4D2B-D65F-2BA14255AF55}"/>
              </a:ext>
            </a:extLst>
          </p:cNvPr>
          <p:cNvGrpSpPr/>
          <p:nvPr/>
        </p:nvGrpSpPr>
        <p:grpSpPr>
          <a:xfrm>
            <a:off x="1430386" y="1311260"/>
            <a:ext cx="8831487" cy="4864608"/>
            <a:chOff x="473284" y="1600200"/>
            <a:chExt cx="8216691" cy="4525963"/>
          </a:xfrm>
        </p:grpSpPr>
        <p:pic>
          <p:nvPicPr>
            <p:cNvPr id="11" name="Content Placeholder 3" descr="system map white.bmp">
              <a:extLst>
                <a:ext uri="{FF2B5EF4-FFF2-40B4-BE49-F238E27FC236}">
                  <a16:creationId xmlns:a16="http://schemas.microsoft.com/office/drawing/2014/main" id="{A3CDF0A1-06AC-B011-67A1-8308D72BE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284" y="1600200"/>
              <a:ext cx="8021012" cy="4525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C67F05C-BFE9-B971-95F7-62A535EB8ABC}"/>
                </a:ext>
              </a:extLst>
            </p:cNvPr>
            <p:cNvGrpSpPr/>
            <p:nvPr/>
          </p:nvGrpSpPr>
          <p:grpSpPr>
            <a:xfrm>
              <a:off x="609600" y="1600200"/>
              <a:ext cx="8080375" cy="4298722"/>
              <a:chOff x="609600" y="1600200"/>
              <a:chExt cx="8080375" cy="4298722"/>
            </a:xfrm>
          </p:grpSpPr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9ECD4FFA-DB64-EEB2-24F9-CB684502E140}"/>
                  </a:ext>
                </a:extLst>
              </p:cNvPr>
              <p:cNvSpPr/>
              <p:nvPr/>
            </p:nvSpPr>
            <p:spPr>
              <a:xfrm>
                <a:off x="6096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A9BB16C0-90CD-A3B1-AE48-F9107D3AF887}"/>
                  </a:ext>
                </a:extLst>
              </p:cNvPr>
              <p:cNvSpPr/>
              <p:nvPr/>
            </p:nvSpPr>
            <p:spPr>
              <a:xfrm>
                <a:off x="990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6A69602-8214-594F-D8BC-FD9BE7FA389F}"/>
                  </a:ext>
                </a:extLst>
              </p:cNvPr>
              <p:cNvSpPr/>
              <p:nvPr/>
            </p:nvSpPr>
            <p:spPr>
              <a:xfrm>
                <a:off x="2362200" y="3352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A06B7B8A-31A4-4EE0-F5A1-C5A524A096F0}"/>
                  </a:ext>
                </a:extLst>
              </p:cNvPr>
              <p:cNvSpPr/>
              <p:nvPr/>
            </p:nvSpPr>
            <p:spPr>
              <a:xfrm>
                <a:off x="2971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D886405A-E928-74C9-828A-F27A294E17D8}"/>
                  </a:ext>
                </a:extLst>
              </p:cNvPr>
              <p:cNvSpPr/>
              <p:nvPr/>
            </p:nvSpPr>
            <p:spPr>
              <a:xfrm>
                <a:off x="35052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1F4F23B2-A671-4409-F85E-7897D4F80E58}"/>
                  </a:ext>
                </a:extLst>
              </p:cNvPr>
              <p:cNvSpPr/>
              <p:nvPr/>
            </p:nvSpPr>
            <p:spPr>
              <a:xfrm>
                <a:off x="4038600" y="2971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94A88AA5-620A-C654-686D-977DCDCD25C9}"/>
                  </a:ext>
                </a:extLst>
              </p:cNvPr>
              <p:cNvSpPr/>
              <p:nvPr/>
            </p:nvSpPr>
            <p:spPr>
              <a:xfrm>
                <a:off x="4267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217F2F29-F106-50E2-E857-B4B16CA05B70}"/>
                  </a:ext>
                </a:extLst>
              </p:cNvPr>
              <p:cNvSpPr/>
              <p:nvPr/>
            </p:nvSpPr>
            <p:spPr>
              <a:xfrm>
                <a:off x="45720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C6DE4E29-10F6-2C05-861D-E9B9B4FACDF9}"/>
                  </a:ext>
                </a:extLst>
              </p:cNvPr>
              <p:cNvSpPr/>
              <p:nvPr/>
            </p:nvSpPr>
            <p:spPr>
              <a:xfrm>
                <a:off x="48768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C23898F0-5F61-B5B7-1479-505AFB199697}"/>
                  </a:ext>
                </a:extLst>
              </p:cNvPr>
              <p:cNvSpPr/>
              <p:nvPr/>
            </p:nvSpPr>
            <p:spPr>
              <a:xfrm>
                <a:off x="51816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DCED9FD5-9F12-7557-C361-FACE2D3E8A3B}"/>
                  </a:ext>
                </a:extLst>
              </p:cNvPr>
              <p:cNvSpPr/>
              <p:nvPr/>
            </p:nvSpPr>
            <p:spPr>
              <a:xfrm>
                <a:off x="54864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A95F1D2C-7BD7-FE02-107A-0C28673649E1}"/>
                  </a:ext>
                </a:extLst>
              </p:cNvPr>
              <p:cNvSpPr/>
              <p:nvPr/>
            </p:nvSpPr>
            <p:spPr>
              <a:xfrm>
                <a:off x="5715000" y="2667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6C412184-E42B-E151-A7C7-4905B31C57F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31318D51-F43C-AA5A-BCA8-967C47D738A0}"/>
                  </a:ext>
                </a:extLst>
              </p:cNvPr>
              <p:cNvSpPr/>
              <p:nvPr/>
            </p:nvSpPr>
            <p:spPr>
              <a:xfrm>
                <a:off x="2971800" y="4038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79AEAA62-E86A-195A-506D-BCBE1667AA04}"/>
                  </a:ext>
                </a:extLst>
              </p:cNvPr>
              <p:cNvSpPr/>
              <p:nvPr/>
            </p:nvSpPr>
            <p:spPr>
              <a:xfrm>
                <a:off x="3352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45B53ECA-2C76-2C3F-4667-A5A71AE24563}"/>
                  </a:ext>
                </a:extLst>
              </p:cNvPr>
              <p:cNvSpPr/>
              <p:nvPr/>
            </p:nvSpPr>
            <p:spPr>
              <a:xfrm>
                <a:off x="37338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F7536CFD-F839-0FB1-1731-20392EB7F653}"/>
                  </a:ext>
                </a:extLst>
              </p:cNvPr>
              <p:cNvSpPr/>
              <p:nvPr/>
            </p:nvSpPr>
            <p:spPr>
              <a:xfrm>
                <a:off x="4038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9B8302EC-21ED-2D0C-CA16-6644580DFD08}"/>
                  </a:ext>
                </a:extLst>
              </p:cNvPr>
              <p:cNvSpPr/>
              <p:nvPr/>
            </p:nvSpPr>
            <p:spPr>
              <a:xfrm>
                <a:off x="4343400" y="3581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37B1C01B-E590-1E47-AC0E-DB375BF9185A}"/>
                  </a:ext>
                </a:extLst>
              </p:cNvPr>
              <p:cNvSpPr/>
              <p:nvPr/>
            </p:nvSpPr>
            <p:spPr>
              <a:xfrm>
                <a:off x="47244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9B5AA04C-D513-2F0E-59BD-AEEB54397B03}"/>
                  </a:ext>
                </a:extLst>
              </p:cNvPr>
              <p:cNvSpPr/>
              <p:nvPr/>
            </p:nvSpPr>
            <p:spPr>
              <a:xfrm>
                <a:off x="52578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03930B21-FA6C-C5D3-23CA-0FB9611EF152}"/>
                  </a:ext>
                </a:extLst>
              </p:cNvPr>
              <p:cNvSpPr/>
              <p:nvPr/>
            </p:nvSpPr>
            <p:spPr>
              <a:xfrm>
                <a:off x="57150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02C54904-5109-36E7-B7E0-15D576945A8C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01856D00-C27F-9E53-1535-AAA18B6B2DF5}"/>
                  </a:ext>
                </a:extLst>
              </p:cNvPr>
              <p:cNvSpPr/>
              <p:nvPr/>
            </p:nvSpPr>
            <p:spPr>
              <a:xfrm>
                <a:off x="6400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D00D1106-96D4-AEAD-18FC-8B43FF3456E5}"/>
                  </a:ext>
                </a:extLst>
              </p:cNvPr>
              <p:cNvSpPr/>
              <p:nvPr/>
            </p:nvSpPr>
            <p:spPr>
              <a:xfrm>
                <a:off x="6705600" y="3200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2DBD52D1-0A84-730D-A12E-F1583F181D64}"/>
                  </a:ext>
                </a:extLst>
              </p:cNvPr>
              <p:cNvSpPr/>
              <p:nvPr/>
            </p:nvSpPr>
            <p:spPr>
              <a:xfrm>
                <a:off x="7086600" y="3048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D5A7E194-C907-4789-0664-53FF052416C2}"/>
                  </a:ext>
                </a:extLst>
              </p:cNvPr>
              <p:cNvSpPr/>
              <p:nvPr/>
            </p:nvSpPr>
            <p:spPr>
              <a:xfrm>
                <a:off x="74676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E2F128AD-DF1D-CDDA-C68F-EB7F8E744246}"/>
                  </a:ext>
                </a:extLst>
              </p:cNvPr>
              <p:cNvSpPr/>
              <p:nvPr/>
            </p:nvSpPr>
            <p:spPr>
              <a:xfrm>
                <a:off x="5943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A30CB2AD-7C97-C4D0-80E9-29D2814D7467}"/>
                  </a:ext>
                </a:extLst>
              </p:cNvPr>
              <p:cNvSpPr/>
              <p:nvPr/>
            </p:nvSpPr>
            <p:spPr>
              <a:xfrm>
                <a:off x="6477000" y="4114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83CF75CB-1AB8-0955-051E-B8568B73211A}"/>
                  </a:ext>
                </a:extLst>
              </p:cNvPr>
              <p:cNvSpPr/>
              <p:nvPr/>
            </p:nvSpPr>
            <p:spPr>
              <a:xfrm>
                <a:off x="6858000" y="4572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Flowchart: Connector 41">
                <a:extLst>
                  <a:ext uri="{FF2B5EF4-FFF2-40B4-BE49-F238E27FC236}">
                    <a16:creationId xmlns:a16="http://schemas.microsoft.com/office/drawing/2014/main" id="{951CE648-B685-BBE2-70EF-5BAC7EF1821C}"/>
                  </a:ext>
                </a:extLst>
              </p:cNvPr>
              <p:cNvSpPr/>
              <p:nvPr/>
            </p:nvSpPr>
            <p:spPr>
              <a:xfrm>
                <a:off x="2819400" y="4724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EC64ED32-B7B8-8A38-D8A4-18DCE8A32624}"/>
                  </a:ext>
                </a:extLst>
              </p:cNvPr>
              <p:cNvSpPr/>
              <p:nvPr/>
            </p:nvSpPr>
            <p:spPr>
              <a:xfrm>
                <a:off x="2209800" y="5181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65378FDB-74CA-EDB5-70E2-EEF3886804EC}"/>
                  </a:ext>
                </a:extLst>
              </p:cNvPr>
              <p:cNvSpPr/>
              <p:nvPr/>
            </p:nvSpPr>
            <p:spPr>
              <a:xfrm>
                <a:off x="1981200" y="5486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58417978-3CD1-4B10-DE69-5A458E385A35}"/>
                  </a:ext>
                </a:extLst>
              </p:cNvPr>
              <p:cNvSpPr/>
              <p:nvPr/>
            </p:nvSpPr>
            <p:spPr>
              <a:xfrm>
                <a:off x="2971800" y="5334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id="{296A8B4F-BC7D-8EC7-E859-5B8DFE47D609}"/>
                  </a:ext>
                </a:extLst>
              </p:cNvPr>
              <p:cNvSpPr/>
              <p:nvPr/>
            </p:nvSpPr>
            <p:spPr>
              <a:xfrm>
                <a:off x="8001000" y="4419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B97C74AA-DADC-39F7-DA72-A749800D2716}"/>
                  </a:ext>
                </a:extLst>
              </p:cNvPr>
              <p:cNvSpPr/>
              <p:nvPr/>
            </p:nvSpPr>
            <p:spPr>
              <a:xfrm>
                <a:off x="80772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7E7258C1-32C8-1370-CA08-8A4869F95711}"/>
                  </a:ext>
                </a:extLst>
              </p:cNvPr>
              <p:cNvSpPr/>
              <p:nvPr/>
            </p:nvSpPr>
            <p:spPr>
              <a:xfrm>
                <a:off x="58674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Flowchart: Extract 48">
                <a:extLst>
                  <a:ext uri="{FF2B5EF4-FFF2-40B4-BE49-F238E27FC236}">
                    <a16:creationId xmlns:a16="http://schemas.microsoft.com/office/drawing/2014/main" id="{859060A0-792B-3F4A-EA54-01D1ED7D95C0}"/>
                  </a:ext>
                </a:extLst>
              </p:cNvPr>
              <p:cNvSpPr/>
              <p:nvPr/>
            </p:nvSpPr>
            <p:spPr>
              <a:xfrm>
                <a:off x="914400" y="34290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Flowchart: Extract 49">
                <a:extLst>
                  <a:ext uri="{FF2B5EF4-FFF2-40B4-BE49-F238E27FC236}">
                    <a16:creationId xmlns:a16="http://schemas.microsoft.com/office/drawing/2014/main" id="{41D2A319-98BF-5DFE-525F-B026288AF118}"/>
                  </a:ext>
                </a:extLst>
              </p:cNvPr>
              <p:cNvSpPr/>
              <p:nvPr/>
            </p:nvSpPr>
            <p:spPr>
              <a:xfrm>
                <a:off x="3733800" y="25146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TextBox 49">
                <a:extLst>
                  <a:ext uri="{FF2B5EF4-FFF2-40B4-BE49-F238E27FC236}">
                    <a16:creationId xmlns:a16="http://schemas.microsoft.com/office/drawing/2014/main" id="{EC80D0AF-96CB-ED31-BE4B-6F6C13FC1A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42672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LA</a:t>
                </a:r>
              </a:p>
            </p:txBody>
          </p:sp>
          <p:sp>
            <p:nvSpPr>
              <p:cNvPr id="52" name="TextBox 50">
                <a:extLst>
                  <a:ext uri="{FF2B5EF4-FFF2-40B4-BE49-F238E27FC236}">
                    <a16:creationId xmlns:a16="http://schemas.microsoft.com/office/drawing/2014/main" id="{29746EF2-6565-45FE-4D4E-E304788C58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600" y="24384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53" name="TextBox 51">
                <a:extLst>
                  <a:ext uri="{FF2B5EF4-FFF2-40B4-BE49-F238E27FC236}">
                    <a16:creationId xmlns:a16="http://schemas.microsoft.com/office/drawing/2014/main" id="{88863DE8-FA44-D98D-A8CD-C3B744C05C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40386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54" name="TextBox 52">
                <a:extLst>
                  <a:ext uri="{FF2B5EF4-FFF2-40B4-BE49-F238E27FC236}">
                    <a16:creationId xmlns:a16="http://schemas.microsoft.com/office/drawing/2014/main" id="{E7DAC99D-D18F-8FDF-48EA-C58052DCED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0800" y="23622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55" name="TextBox 53">
                <a:extLst>
                  <a:ext uri="{FF2B5EF4-FFF2-40B4-BE49-F238E27FC236}">
                    <a16:creationId xmlns:a16="http://schemas.microsoft.com/office/drawing/2014/main" id="{54E6305F-EEF5-A7F2-976D-BCD68F8D32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5029200"/>
                <a:ext cx="3889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FL</a:t>
                </a:r>
              </a:p>
            </p:txBody>
          </p:sp>
          <p:sp>
            <p:nvSpPr>
              <p:cNvPr id="56" name="Flowchart: Connector 55">
                <a:extLst>
                  <a:ext uri="{FF2B5EF4-FFF2-40B4-BE49-F238E27FC236}">
                    <a16:creationId xmlns:a16="http://schemas.microsoft.com/office/drawing/2014/main" id="{66259F2F-6C5C-E200-538F-6D7FFA328FB3}"/>
                  </a:ext>
                </a:extLst>
              </p:cNvPr>
              <p:cNvSpPr/>
              <p:nvPr/>
            </p:nvSpPr>
            <p:spPr>
              <a:xfrm>
                <a:off x="7239000" y="2362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TextBox 55">
                <a:extLst>
                  <a:ext uri="{FF2B5EF4-FFF2-40B4-BE49-F238E27FC236}">
                    <a16:creationId xmlns:a16="http://schemas.microsoft.com/office/drawing/2014/main" id="{3D153E63-9D10-8E1E-DDA6-8DE75AAE5D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3767" y="3900789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Enterprise</a:t>
                </a:r>
              </a:p>
            </p:txBody>
          </p:sp>
          <p:sp>
            <p:nvSpPr>
              <p:cNvPr id="58" name="TextBox 56">
                <a:extLst>
                  <a:ext uri="{FF2B5EF4-FFF2-40B4-BE49-F238E27FC236}">
                    <a16:creationId xmlns:a16="http://schemas.microsoft.com/office/drawing/2014/main" id="{CD29372D-D7CF-15EF-22F5-8B2ED5945A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4953000"/>
                <a:ext cx="6508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White Castle</a:t>
                </a:r>
              </a:p>
            </p:txBody>
          </p:sp>
          <p:sp>
            <p:nvSpPr>
              <p:cNvPr id="59" name="TextBox 57">
                <a:extLst>
                  <a:ext uri="{FF2B5EF4-FFF2-40B4-BE49-F238E27FC236}">
                    <a16:creationId xmlns:a16="http://schemas.microsoft.com/office/drawing/2014/main" id="{1F396831-8E81-D17B-0D40-1D6BCB43FA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3276600"/>
                <a:ext cx="5842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Bear Creek</a:t>
                </a:r>
              </a:p>
            </p:txBody>
          </p:sp>
          <p:sp>
            <p:nvSpPr>
              <p:cNvPr id="60" name="TextBox 58">
                <a:extLst>
                  <a:ext uri="{FF2B5EF4-FFF2-40B4-BE49-F238E27FC236}">
                    <a16:creationId xmlns:a16="http://schemas.microsoft.com/office/drawing/2014/main" id="{39171638-EDB6-DA99-7257-248B6DF37A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2362200"/>
                <a:ext cx="4699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Muldon</a:t>
                </a:r>
              </a:p>
            </p:txBody>
          </p:sp>
          <p:sp>
            <p:nvSpPr>
              <p:cNvPr id="61" name="TextBox 59">
                <a:extLst>
                  <a:ext uri="{FF2B5EF4-FFF2-40B4-BE49-F238E27FC236}">
                    <a16:creationId xmlns:a16="http://schemas.microsoft.com/office/drawing/2014/main" id="{3679D1D0-77CE-2320-F759-8C05E19CE4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0" y="1600200"/>
                <a:ext cx="6540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Chattanooga</a:t>
                </a:r>
              </a:p>
            </p:txBody>
          </p:sp>
          <p:sp>
            <p:nvSpPr>
              <p:cNvPr id="62" name="TextBox 60">
                <a:extLst>
                  <a:ext uri="{FF2B5EF4-FFF2-40B4-BE49-F238E27FC236}">
                    <a16:creationId xmlns:a16="http://schemas.microsoft.com/office/drawing/2014/main" id="{ACAAECEB-A4CD-428F-0B20-D61FB1EB9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4600" y="26670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63" name="TextBox 61">
                <a:extLst>
                  <a:ext uri="{FF2B5EF4-FFF2-40B4-BE49-F238E27FC236}">
                    <a16:creationId xmlns:a16="http://schemas.microsoft.com/office/drawing/2014/main" id="{62828ED4-0018-6001-877D-7FF5A98E62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3352800"/>
                <a:ext cx="611777" cy="200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Thomaston</a:t>
                </a:r>
              </a:p>
            </p:txBody>
          </p:sp>
          <p:sp>
            <p:nvSpPr>
              <p:cNvPr id="64" name="TextBox 62">
                <a:extLst>
                  <a:ext uri="{FF2B5EF4-FFF2-40B4-BE49-F238E27FC236}">
                    <a16:creationId xmlns:a16="http://schemas.microsoft.com/office/drawing/2014/main" id="{92C1554F-878B-1736-C99C-A515712CB0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4191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Albany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865C616-E36E-6427-FC40-2AD53B199736}"/>
                  </a:ext>
                </a:extLst>
              </p:cNvPr>
              <p:cNvSpPr/>
              <p:nvPr/>
            </p:nvSpPr>
            <p:spPr>
              <a:xfrm>
                <a:off x="8382000" y="36576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TextBox 64">
                <a:extLst>
                  <a:ext uri="{FF2B5EF4-FFF2-40B4-BE49-F238E27FC236}">
                    <a16:creationId xmlns:a16="http://schemas.microsoft.com/office/drawing/2014/main" id="{E90DACEF-5AC8-16D7-C7D4-8B1A08C1F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5800" y="3429000"/>
                <a:ext cx="38417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Elba</a:t>
                </a:r>
              </a:p>
            </p:txBody>
          </p:sp>
          <p:sp>
            <p:nvSpPr>
              <p:cNvPr id="67" name="TextBox 65">
                <a:extLst>
                  <a:ext uri="{FF2B5EF4-FFF2-40B4-BE49-F238E27FC236}">
                    <a16:creationId xmlns:a16="http://schemas.microsoft.com/office/drawing/2014/main" id="{ADB03406-728C-615A-3AA6-ED3CFD8377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133600"/>
                <a:ext cx="4143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SC</a:t>
                </a:r>
              </a:p>
            </p:txBody>
          </p:sp>
          <p:sp>
            <p:nvSpPr>
              <p:cNvPr id="68" name="TextBox 66">
                <a:extLst>
                  <a:ext uri="{FF2B5EF4-FFF2-40B4-BE49-F238E27FC236}">
                    <a16:creationId xmlns:a16="http://schemas.microsoft.com/office/drawing/2014/main" id="{C4B1A18F-07CD-728E-700A-AC1801D74F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5146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69" name="TextBox 67">
                <a:extLst>
                  <a:ext uri="{FF2B5EF4-FFF2-40B4-BE49-F238E27FC236}">
                    <a16:creationId xmlns:a16="http://schemas.microsoft.com/office/drawing/2014/main" id="{5A54C398-4CA6-54A1-F07D-02B99AA24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024734">
                <a:off x="6804066" y="2749991"/>
                <a:ext cx="1141386" cy="286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Elba</a:t>
                </a:r>
                <a:r>
                  <a:rPr lang="en-US" sz="1400" dirty="0"/>
                  <a:t> </a:t>
                </a:r>
                <a:r>
                  <a:rPr lang="en-US" sz="1400" dirty="0">
                    <a:solidFill>
                      <a:srgbClr val="FF0000"/>
                    </a:solidFill>
                  </a:rPr>
                  <a:t>Express</a:t>
                </a:r>
              </a:p>
            </p:txBody>
          </p:sp>
          <p:sp>
            <p:nvSpPr>
              <p:cNvPr id="70" name="TextBox 64">
                <a:extLst>
                  <a:ext uri="{FF2B5EF4-FFF2-40B4-BE49-F238E27FC236}">
                    <a16:creationId xmlns:a16="http://schemas.microsoft.com/office/drawing/2014/main" id="{22A89A36-4F8C-4FB4-5006-AD970D134A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2286000"/>
                <a:ext cx="16002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North System</a:t>
                </a:r>
              </a:p>
            </p:txBody>
          </p:sp>
          <p:sp>
            <p:nvSpPr>
              <p:cNvPr id="71" name="TextBox 65">
                <a:extLst>
                  <a:ext uri="{FF2B5EF4-FFF2-40B4-BE49-F238E27FC236}">
                    <a16:creationId xmlns:a16="http://schemas.microsoft.com/office/drawing/2014/main" id="{003F8C1C-A5A3-FC1F-9FB4-37A4E87964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4648200"/>
                <a:ext cx="18383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South Louisiana</a:t>
                </a:r>
              </a:p>
            </p:txBody>
          </p:sp>
          <p:sp>
            <p:nvSpPr>
              <p:cNvPr id="72" name="TextBox 66">
                <a:extLst>
                  <a:ext uri="{FF2B5EF4-FFF2-40B4-BE49-F238E27FC236}">
                    <a16:creationId xmlns:a16="http://schemas.microsoft.com/office/drawing/2014/main" id="{BB1EFC62-1BBA-D4EB-BA23-5913773948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3733800"/>
                <a:ext cx="16208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South System</a:t>
                </a:r>
              </a:p>
            </p:txBody>
          </p:sp>
          <p:sp>
            <p:nvSpPr>
              <p:cNvPr id="73" name="Flowchart: Connector 72">
                <a:extLst>
                  <a:ext uri="{FF2B5EF4-FFF2-40B4-BE49-F238E27FC236}">
                    <a16:creationId xmlns:a16="http://schemas.microsoft.com/office/drawing/2014/main" id="{14FE67D3-0E60-8EE1-CEAA-2274502A8CA3}"/>
                  </a:ext>
                </a:extLst>
              </p:cNvPr>
              <p:cNvSpPr/>
              <p:nvPr/>
            </p:nvSpPr>
            <p:spPr>
              <a:xfrm>
                <a:off x="2895600" y="4343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06AF3EF-D720-21BC-7980-4C2FBC9F0AF9}"/>
                  </a:ext>
                </a:extLst>
              </p:cNvPr>
              <p:cNvSpPr txBox="1"/>
              <p:nvPr/>
            </p:nvSpPr>
            <p:spPr>
              <a:xfrm>
                <a:off x="2895600" y="4343400"/>
                <a:ext cx="57900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/>
                  <a:t>Pearl River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B8E9C75-3BFA-509C-5727-4E4340F063D6}"/>
                  </a:ext>
                </a:extLst>
              </p:cNvPr>
              <p:cNvSpPr txBox="1"/>
              <p:nvPr/>
            </p:nvSpPr>
            <p:spPr>
              <a:xfrm>
                <a:off x="2286000" y="4648200"/>
                <a:ext cx="601447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/>
                  <a:t>Franklinton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25ACCCA-38BF-2085-22AB-EE59487B41CA}"/>
                  </a:ext>
                </a:extLst>
              </p:cNvPr>
              <p:cNvSpPr txBox="1"/>
              <p:nvPr/>
            </p:nvSpPr>
            <p:spPr>
              <a:xfrm>
                <a:off x="2514600" y="3962400"/>
                <a:ext cx="5196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err="1"/>
                  <a:t>Gwinville</a:t>
                </a:r>
                <a:endParaRPr lang="en-US" sz="70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807A4D-81F9-7C24-A748-31E3F1FD1C77}"/>
                  </a:ext>
                </a:extLst>
              </p:cNvPr>
              <p:cNvSpPr txBox="1"/>
              <p:nvPr/>
            </p:nvSpPr>
            <p:spPr>
              <a:xfrm>
                <a:off x="626533" y="3902310"/>
                <a:ext cx="65274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Logansport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F93B808-8671-5DA4-5592-0880F7612CE0}"/>
                  </a:ext>
                </a:extLst>
              </p:cNvPr>
              <p:cNvSpPr txBox="1"/>
              <p:nvPr/>
            </p:nvSpPr>
            <p:spPr>
              <a:xfrm>
                <a:off x="967592" y="3666222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Bienville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E96A0AE-0760-A974-C781-4D7DE494BF7E}"/>
                  </a:ext>
                </a:extLst>
              </p:cNvPr>
              <p:cNvSpPr txBox="1"/>
              <p:nvPr/>
            </p:nvSpPr>
            <p:spPr>
              <a:xfrm>
                <a:off x="1863143" y="3237368"/>
                <a:ext cx="51969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Onward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13F9416-AFB1-D7E4-887A-02ACE47DF460}"/>
                  </a:ext>
                </a:extLst>
              </p:cNvPr>
              <p:cNvSpPr txBox="1"/>
              <p:nvPr/>
            </p:nvSpPr>
            <p:spPr>
              <a:xfrm>
                <a:off x="2537042" y="3039533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Pickens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B6DFBE8-65C6-6EE7-0E0C-023C2E4E591F}"/>
                  </a:ext>
                </a:extLst>
              </p:cNvPr>
              <p:cNvSpPr txBox="1"/>
              <p:nvPr/>
            </p:nvSpPr>
            <p:spPr>
              <a:xfrm>
                <a:off x="2520347" y="3551466"/>
                <a:ext cx="47000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Rankin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05C45E3-3AF5-DF75-0249-9B6A0E382325}"/>
                  </a:ext>
                </a:extLst>
              </p:cNvPr>
              <p:cNvSpPr txBox="1"/>
              <p:nvPr/>
            </p:nvSpPr>
            <p:spPr>
              <a:xfrm>
                <a:off x="2569848" y="5181600"/>
                <a:ext cx="38183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Toca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EA45519-2FA8-B3AB-9CCA-7A729401D402}"/>
                  </a:ext>
                </a:extLst>
              </p:cNvPr>
              <p:cNvSpPr txBox="1"/>
              <p:nvPr/>
            </p:nvSpPr>
            <p:spPr>
              <a:xfrm>
                <a:off x="1488356" y="5683478"/>
                <a:ext cx="63511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Shady Side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52BC821-542F-6878-AE5E-9315DC01599F}"/>
                  </a:ext>
                </a:extLst>
              </p:cNvPr>
              <p:cNvSpPr txBox="1"/>
              <p:nvPr/>
            </p:nvSpPr>
            <p:spPr>
              <a:xfrm>
                <a:off x="2995110" y="2902178"/>
                <a:ext cx="57099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Louisville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7E63B8B-7D5C-21D6-DBAC-EBED14428553}"/>
                  </a:ext>
                </a:extLst>
              </p:cNvPr>
              <p:cNvSpPr txBox="1"/>
              <p:nvPr/>
            </p:nvSpPr>
            <p:spPr>
              <a:xfrm>
                <a:off x="3051782" y="3708856"/>
                <a:ext cx="66236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Bay Springs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105BA82-F4E2-7065-7066-90D35315BB30}"/>
                  </a:ext>
                </a:extLst>
              </p:cNvPr>
              <p:cNvSpPr txBox="1"/>
              <p:nvPr/>
            </p:nvSpPr>
            <p:spPr>
              <a:xfrm>
                <a:off x="3891393" y="3762677"/>
                <a:ext cx="37061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York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3720A78-2D71-F270-9D0D-72850476E82D}"/>
                  </a:ext>
                </a:extLst>
              </p:cNvPr>
              <p:cNvSpPr txBox="1"/>
              <p:nvPr/>
            </p:nvSpPr>
            <p:spPr>
              <a:xfrm>
                <a:off x="4150960" y="3662554"/>
                <a:ext cx="4796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Gallion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0BE856B-71E2-2EE5-9966-FB7259594EBA}"/>
                  </a:ext>
                </a:extLst>
              </p:cNvPr>
              <p:cNvSpPr txBox="1"/>
              <p:nvPr/>
            </p:nvSpPr>
            <p:spPr>
              <a:xfrm>
                <a:off x="4594463" y="3556155"/>
                <a:ext cx="43794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Selma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B8C689C-77ED-B39B-928A-AB6216396674}"/>
                  </a:ext>
                </a:extLst>
              </p:cNvPr>
              <p:cNvSpPr txBox="1"/>
              <p:nvPr/>
            </p:nvSpPr>
            <p:spPr>
              <a:xfrm>
                <a:off x="5055289" y="3574822"/>
                <a:ext cx="4812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Elmore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6815675-5DA2-16BB-D220-867C262CA17D}"/>
                  </a:ext>
                </a:extLst>
              </p:cNvPr>
              <p:cNvSpPr txBox="1"/>
              <p:nvPr/>
            </p:nvSpPr>
            <p:spPr>
              <a:xfrm>
                <a:off x="5313974" y="3261938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Auburn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DBB08AE-BFFB-E67B-B5C7-0FB0E68D7FF8}"/>
                  </a:ext>
                </a:extLst>
              </p:cNvPr>
              <p:cNvSpPr txBox="1"/>
              <p:nvPr/>
            </p:nvSpPr>
            <p:spPr>
              <a:xfrm>
                <a:off x="6040438" y="3584466"/>
                <a:ext cx="66396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Holy Trinity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E73F78-56F9-6A8B-339E-D6F4926E7C59}"/>
                  </a:ext>
                </a:extLst>
              </p:cNvPr>
              <p:cNvSpPr txBox="1"/>
              <p:nvPr/>
            </p:nvSpPr>
            <p:spPr>
              <a:xfrm>
                <a:off x="7044876" y="4495800"/>
                <a:ext cx="38824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Pavo</a:t>
                </a:r>
              </a:p>
            </p:txBody>
          </p:sp>
          <p:sp>
            <p:nvSpPr>
              <p:cNvPr id="93" name="TextBox 35">
                <a:extLst>
                  <a:ext uri="{FF2B5EF4-FFF2-40B4-BE49-F238E27FC236}">
                    <a16:creationId xmlns:a16="http://schemas.microsoft.com/office/drawing/2014/main" id="{1131993F-DEC0-DA13-1609-5F9AD126D9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082" y="3030765"/>
                <a:ext cx="49564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Reform</a:t>
                </a:r>
              </a:p>
            </p:txBody>
          </p:sp>
          <p:sp>
            <p:nvSpPr>
              <p:cNvPr id="94" name="TextBox 36">
                <a:extLst>
                  <a:ext uri="{FF2B5EF4-FFF2-40B4-BE49-F238E27FC236}">
                    <a16:creationId xmlns:a16="http://schemas.microsoft.com/office/drawing/2014/main" id="{5B20E83E-B325-F234-948A-495A24DBAB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6151" y="2667000"/>
                <a:ext cx="6735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McConnells</a:t>
                </a:r>
              </a:p>
            </p:txBody>
          </p:sp>
          <p:sp>
            <p:nvSpPr>
              <p:cNvPr id="95" name="TextBox 37">
                <a:extLst>
                  <a:ext uri="{FF2B5EF4-FFF2-40B4-BE49-F238E27FC236}">
                    <a16:creationId xmlns:a16="http://schemas.microsoft.com/office/drawing/2014/main" id="{9090181E-60FC-084C-CBBA-1DEF3C53AB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2946856"/>
                <a:ext cx="6527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Providence</a:t>
                </a:r>
              </a:p>
            </p:txBody>
          </p:sp>
          <p:sp>
            <p:nvSpPr>
              <p:cNvPr id="96" name="TextBox 38">
                <a:extLst>
                  <a:ext uri="{FF2B5EF4-FFF2-40B4-BE49-F238E27FC236}">
                    <a16:creationId xmlns:a16="http://schemas.microsoft.com/office/drawing/2014/main" id="{BE0B95B1-0574-2800-F3CA-91E6647EA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0578" y="2555875"/>
                <a:ext cx="4924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Tarrant</a:t>
                </a:r>
              </a:p>
            </p:txBody>
          </p:sp>
          <p:sp>
            <p:nvSpPr>
              <p:cNvPr id="97" name="TextBox 39">
                <a:extLst>
                  <a:ext uri="{FF2B5EF4-FFF2-40B4-BE49-F238E27FC236}">
                    <a16:creationId xmlns:a16="http://schemas.microsoft.com/office/drawing/2014/main" id="{AE7F01AD-C52F-7C91-9696-518155233E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7925" y="2787878"/>
                <a:ext cx="51809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Pell City</a:t>
                </a:r>
              </a:p>
            </p:txBody>
          </p:sp>
          <p:sp>
            <p:nvSpPr>
              <p:cNvPr id="98" name="TextBox 40">
                <a:extLst>
                  <a:ext uri="{FF2B5EF4-FFF2-40B4-BE49-F238E27FC236}">
                    <a16:creationId xmlns:a16="http://schemas.microsoft.com/office/drawing/2014/main" id="{3855E559-1CF4-09D0-54C5-DDE18A9930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5177" y="2771319"/>
                <a:ext cx="74892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DeArmanville</a:t>
                </a:r>
              </a:p>
            </p:txBody>
          </p:sp>
          <p:sp>
            <p:nvSpPr>
              <p:cNvPr id="99" name="TextBox 41">
                <a:extLst>
                  <a:ext uri="{FF2B5EF4-FFF2-40B4-BE49-F238E27FC236}">
                    <a16:creationId xmlns:a16="http://schemas.microsoft.com/office/drawing/2014/main" id="{41812EFF-A034-00B4-788C-EB69CD255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2112" y="2489656"/>
                <a:ext cx="5629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Bell Mills</a:t>
                </a:r>
              </a:p>
            </p:txBody>
          </p:sp>
          <p:sp>
            <p:nvSpPr>
              <p:cNvPr id="100" name="TextBox 42">
                <a:extLst>
                  <a:ext uri="{FF2B5EF4-FFF2-40B4-BE49-F238E27FC236}">
                    <a16:creationId xmlns:a16="http://schemas.microsoft.com/office/drawing/2014/main" id="{AAB24636-8E65-7B1F-5516-6C7850B8A8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19939" y="2063978"/>
                <a:ext cx="42832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Rome</a:t>
                </a:r>
              </a:p>
            </p:txBody>
          </p:sp>
          <p:sp>
            <p:nvSpPr>
              <p:cNvPr id="101" name="TextBox 29">
                <a:extLst>
                  <a:ext uri="{FF2B5EF4-FFF2-40B4-BE49-F238E27FC236}">
                    <a16:creationId xmlns:a16="http://schemas.microsoft.com/office/drawing/2014/main" id="{AEB79FC9-CA61-1316-B794-A795DDAFBA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9621" y="3148012"/>
                <a:ext cx="50847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Ellerslie</a:t>
                </a:r>
              </a:p>
            </p:txBody>
          </p:sp>
          <p:sp>
            <p:nvSpPr>
              <p:cNvPr id="102" name="TextBox 31">
                <a:extLst>
                  <a:ext uri="{FF2B5EF4-FFF2-40B4-BE49-F238E27FC236}">
                    <a16:creationId xmlns:a16="http://schemas.microsoft.com/office/drawing/2014/main" id="{79392A01-3094-6089-5705-AB844D74F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2971" y="2979509"/>
                <a:ext cx="60625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Ocmulgee</a:t>
                </a:r>
              </a:p>
            </p:txBody>
          </p:sp>
          <p:sp>
            <p:nvSpPr>
              <p:cNvPr id="103" name="TextBox 32">
                <a:extLst>
                  <a:ext uri="{FF2B5EF4-FFF2-40B4-BE49-F238E27FC236}">
                    <a16:creationId xmlns:a16="http://schemas.microsoft.com/office/drawing/2014/main" id="{17AB84C3-87E2-5FF7-B1A6-6825AA238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6100" y="3138487"/>
                <a:ext cx="56778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Hall Gate</a:t>
                </a:r>
              </a:p>
            </p:txBody>
          </p:sp>
          <p:sp>
            <p:nvSpPr>
              <p:cNvPr id="104" name="TextBox 33">
                <a:extLst>
                  <a:ext uri="{FF2B5EF4-FFF2-40B4-BE49-F238E27FC236}">
                    <a16:creationId xmlns:a16="http://schemas.microsoft.com/office/drawing/2014/main" id="{38D0CE0F-28B3-458A-7115-9149EC5403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4539" y="2862792"/>
                <a:ext cx="45717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Wrens</a:t>
                </a:r>
              </a:p>
            </p:txBody>
          </p:sp>
          <p:sp>
            <p:nvSpPr>
              <p:cNvPr id="105" name="TextBox 48">
                <a:extLst>
                  <a:ext uri="{FF2B5EF4-FFF2-40B4-BE49-F238E27FC236}">
                    <a16:creationId xmlns:a16="http://schemas.microsoft.com/office/drawing/2014/main" id="{7B486DCC-D2B4-69FB-5016-E65FECBC5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9467" y="2303463"/>
                <a:ext cx="54053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Hartwell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5D45756-70A4-3CE2-D96C-C420DE940742}"/>
                  </a:ext>
                </a:extLst>
              </p:cNvPr>
              <p:cNvSpPr txBox="1"/>
              <p:nvPr/>
            </p:nvSpPr>
            <p:spPr>
              <a:xfrm>
                <a:off x="7803748" y="3622479"/>
                <a:ext cx="55816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Riceboro</a:t>
                </a:r>
                <a:endParaRPr lang="en-US" sz="800" dirty="0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79827BA-120B-B80D-83B4-F1734DE6FE3A}"/>
                  </a:ext>
                </a:extLst>
              </p:cNvPr>
              <p:cNvSpPr txBox="1"/>
              <p:nvPr/>
            </p:nvSpPr>
            <p:spPr>
              <a:xfrm>
                <a:off x="7425412" y="4343399"/>
                <a:ext cx="61747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err="1"/>
                  <a:t>Brookman</a:t>
                </a:r>
                <a:endParaRPr lang="en-US" sz="800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A2F36D0-22E4-556C-6182-3B375E654E10}"/>
              </a:ext>
            </a:extLst>
          </p:cNvPr>
          <p:cNvGrpSpPr/>
          <p:nvPr/>
        </p:nvGrpSpPr>
        <p:grpSpPr>
          <a:xfrm>
            <a:off x="9120061" y="5120680"/>
            <a:ext cx="2466321" cy="1108255"/>
            <a:chOff x="6553199" y="5358153"/>
            <a:chExt cx="2243450" cy="81544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89DD486-340D-6EA4-6A95-27D79AE07353}"/>
                </a:ext>
              </a:extLst>
            </p:cNvPr>
            <p:cNvSpPr/>
            <p:nvPr/>
          </p:nvSpPr>
          <p:spPr>
            <a:xfrm>
              <a:off x="6553199" y="5358153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CCF228A-8C09-A9AF-1422-0ED655608B87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125" name="Flowchart: Connector 124">
                <a:extLst>
                  <a:ext uri="{FF2B5EF4-FFF2-40B4-BE49-F238E27FC236}">
                    <a16:creationId xmlns:a16="http://schemas.microsoft.com/office/drawing/2014/main" id="{5FC6F6E7-4941-688B-386A-576630BC0BF9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lowchart: Extract 125">
                <a:extLst>
                  <a:ext uri="{FF2B5EF4-FFF2-40B4-BE49-F238E27FC236}">
                    <a16:creationId xmlns:a16="http://schemas.microsoft.com/office/drawing/2014/main" id="{ABCC2015-FA3F-2D90-0590-314AD7D988CB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37CB0DD-1E16-C3D7-90E5-0350AC66609B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57150252-0CCE-9BC0-AE7E-62DCC17F53A9}"/>
              </a:ext>
            </a:extLst>
          </p:cNvPr>
          <p:cNvSpPr/>
          <p:nvPr/>
        </p:nvSpPr>
        <p:spPr>
          <a:xfrm>
            <a:off x="7725215" y="2680277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61">
            <a:extLst>
              <a:ext uri="{FF2B5EF4-FFF2-40B4-BE49-F238E27FC236}">
                <a16:creationId xmlns:a16="http://schemas.microsoft.com/office/drawing/2014/main" id="{B2930386-0F1C-6662-BE0C-84BA515EC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055" y="2689026"/>
            <a:ext cx="5389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Fairburn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9C9F26C-6F14-2726-3BD4-187F1A158CCF}"/>
              </a:ext>
            </a:extLst>
          </p:cNvPr>
          <p:cNvSpPr/>
          <p:nvPr/>
        </p:nvSpPr>
        <p:spPr>
          <a:xfrm>
            <a:off x="9227435" y="2923714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5D8F6F21-3CF3-8180-BA1D-757572705BFC}"/>
              </a:ext>
            </a:extLst>
          </p:cNvPr>
          <p:cNvSpPr/>
          <p:nvPr/>
        </p:nvSpPr>
        <p:spPr>
          <a:xfrm>
            <a:off x="9659236" y="3287781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198654E5-87FF-84BA-DE8E-0D68CF557152}"/>
              </a:ext>
            </a:extLst>
          </p:cNvPr>
          <p:cNvSpPr/>
          <p:nvPr/>
        </p:nvSpPr>
        <p:spPr>
          <a:xfrm>
            <a:off x="9583043" y="4032856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E45A2-8D24-7AA7-08FC-2EB0D7973504}"/>
              </a:ext>
            </a:extLst>
          </p:cNvPr>
          <p:cNvSpPr txBox="1"/>
          <p:nvPr/>
        </p:nvSpPr>
        <p:spPr>
          <a:xfrm>
            <a:off x="9189572" y="3847703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Hilliard</a:t>
            </a:r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F8EB9FF5-2ACC-0302-E595-14E4900CC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600" y="2988134"/>
            <a:ext cx="5677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Jefferson</a:t>
            </a:r>
          </a:p>
        </p:txBody>
      </p:sp>
      <p:sp>
        <p:nvSpPr>
          <p:cNvPr id="108" name="TextBox 32">
            <a:extLst>
              <a:ext uri="{FF2B5EF4-FFF2-40B4-BE49-F238E27FC236}">
                <a16:creationId xmlns:a16="http://schemas.microsoft.com/office/drawing/2014/main" id="{3787F272-12F6-A108-40EB-77896BB15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8582" y="3285526"/>
            <a:ext cx="4716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Rincon</a:t>
            </a:r>
          </a:p>
        </p:txBody>
      </p:sp>
    </p:spTree>
    <p:extLst>
      <p:ext uri="{BB962C8B-B14F-4D97-AF65-F5344CB8AC3E}">
        <p14:creationId xmlns:p14="http://schemas.microsoft.com/office/powerpoint/2010/main" val="333231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31EA97-7F5A-F844-DCEB-6B032448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EC8A5B-31CB-7806-B0CA-29E4FACF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Southern Natural Gas Pipeline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8207D-6672-EB60-E422-330B69B98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Unscheduled Outage Update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B86EEF-67FA-9172-B1B7-A736B4D1C005}"/>
              </a:ext>
            </a:extLst>
          </p:cNvPr>
          <p:cNvGrpSpPr/>
          <p:nvPr/>
        </p:nvGrpSpPr>
        <p:grpSpPr>
          <a:xfrm>
            <a:off x="1430386" y="1311260"/>
            <a:ext cx="8831487" cy="4864608"/>
            <a:chOff x="473284" y="1600200"/>
            <a:chExt cx="8216691" cy="4525963"/>
          </a:xfrm>
        </p:grpSpPr>
        <p:pic>
          <p:nvPicPr>
            <p:cNvPr id="6" name="Content Placeholder 3" descr="system map white.bmp">
              <a:extLst>
                <a:ext uri="{FF2B5EF4-FFF2-40B4-BE49-F238E27FC236}">
                  <a16:creationId xmlns:a16="http://schemas.microsoft.com/office/drawing/2014/main" id="{09982E9B-0B21-482B-1E1E-73E34B88B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284" y="1600200"/>
              <a:ext cx="8021012" cy="4525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6046B1-7D51-0FDF-118E-C7192C792099}"/>
                </a:ext>
              </a:extLst>
            </p:cNvPr>
            <p:cNvGrpSpPr/>
            <p:nvPr/>
          </p:nvGrpSpPr>
          <p:grpSpPr>
            <a:xfrm>
              <a:off x="609600" y="1600200"/>
              <a:ext cx="8080375" cy="4298722"/>
              <a:chOff x="609600" y="1600200"/>
              <a:chExt cx="8080375" cy="4298722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60534050-786C-222B-F7A8-2B1ED4F76AA4}"/>
                  </a:ext>
                </a:extLst>
              </p:cNvPr>
              <p:cNvSpPr/>
              <p:nvPr/>
            </p:nvSpPr>
            <p:spPr>
              <a:xfrm>
                <a:off x="6096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057100D4-33B7-97C9-10BE-F857375C85D6}"/>
                  </a:ext>
                </a:extLst>
              </p:cNvPr>
              <p:cNvSpPr/>
              <p:nvPr/>
            </p:nvSpPr>
            <p:spPr>
              <a:xfrm>
                <a:off x="990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2805EE09-09C8-C1BC-5890-A9BBB03EB678}"/>
                  </a:ext>
                </a:extLst>
              </p:cNvPr>
              <p:cNvSpPr/>
              <p:nvPr/>
            </p:nvSpPr>
            <p:spPr>
              <a:xfrm>
                <a:off x="2362200" y="3352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C38AE17F-A00D-102A-151E-470CEB5457E3}"/>
                  </a:ext>
                </a:extLst>
              </p:cNvPr>
              <p:cNvSpPr/>
              <p:nvPr/>
            </p:nvSpPr>
            <p:spPr>
              <a:xfrm>
                <a:off x="2971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BE9CED64-6A2F-AC87-F9F8-9876E3B644D1}"/>
                  </a:ext>
                </a:extLst>
              </p:cNvPr>
              <p:cNvSpPr/>
              <p:nvPr/>
            </p:nvSpPr>
            <p:spPr>
              <a:xfrm>
                <a:off x="35052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FAC55A95-B64A-AD27-3B31-71448B820BA4}"/>
                  </a:ext>
                </a:extLst>
              </p:cNvPr>
              <p:cNvSpPr/>
              <p:nvPr/>
            </p:nvSpPr>
            <p:spPr>
              <a:xfrm>
                <a:off x="4038600" y="2971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63B808D0-780D-2E5A-7CF6-E48893C1255A}"/>
                  </a:ext>
                </a:extLst>
              </p:cNvPr>
              <p:cNvSpPr/>
              <p:nvPr/>
            </p:nvSpPr>
            <p:spPr>
              <a:xfrm>
                <a:off x="4267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F390DE13-01CE-D9B8-0A64-5CDB10287245}"/>
                  </a:ext>
                </a:extLst>
              </p:cNvPr>
              <p:cNvSpPr/>
              <p:nvPr/>
            </p:nvSpPr>
            <p:spPr>
              <a:xfrm>
                <a:off x="45720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922F7579-8800-9481-1EF8-AC8007DFF996}"/>
                  </a:ext>
                </a:extLst>
              </p:cNvPr>
              <p:cNvSpPr/>
              <p:nvPr/>
            </p:nvSpPr>
            <p:spPr>
              <a:xfrm>
                <a:off x="48768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9BB9943A-1EA8-44E4-503B-CA5B8F83AFC5}"/>
                  </a:ext>
                </a:extLst>
              </p:cNvPr>
              <p:cNvSpPr/>
              <p:nvPr/>
            </p:nvSpPr>
            <p:spPr>
              <a:xfrm>
                <a:off x="51816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8B6B710A-87FF-ECD3-CC76-8997B9503021}"/>
                  </a:ext>
                </a:extLst>
              </p:cNvPr>
              <p:cNvSpPr/>
              <p:nvPr/>
            </p:nvSpPr>
            <p:spPr>
              <a:xfrm>
                <a:off x="54864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B7CF61AB-9E40-8D53-6752-675F59FF836C}"/>
                  </a:ext>
                </a:extLst>
              </p:cNvPr>
              <p:cNvSpPr/>
              <p:nvPr/>
            </p:nvSpPr>
            <p:spPr>
              <a:xfrm>
                <a:off x="5715000" y="2667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94D9A724-9230-6E21-EF37-9F91744CE405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B76E1AEC-E1DE-E87D-6BEC-977D2873E8C6}"/>
                  </a:ext>
                </a:extLst>
              </p:cNvPr>
              <p:cNvSpPr/>
              <p:nvPr/>
            </p:nvSpPr>
            <p:spPr>
              <a:xfrm>
                <a:off x="2971800" y="4038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D9017FCB-3D48-BC1F-FBF3-4B5DBF459E8F}"/>
                  </a:ext>
                </a:extLst>
              </p:cNvPr>
              <p:cNvSpPr/>
              <p:nvPr/>
            </p:nvSpPr>
            <p:spPr>
              <a:xfrm>
                <a:off x="3352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D316792C-9915-6E5B-0A77-D44B5533CF47}"/>
                  </a:ext>
                </a:extLst>
              </p:cNvPr>
              <p:cNvSpPr/>
              <p:nvPr/>
            </p:nvSpPr>
            <p:spPr>
              <a:xfrm>
                <a:off x="37338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A4AB751F-A0ED-F836-CA49-74709162A10B}"/>
                  </a:ext>
                </a:extLst>
              </p:cNvPr>
              <p:cNvSpPr/>
              <p:nvPr/>
            </p:nvSpPr>
            <p:spPr>
              <a:xfrm>
                <a:off x="4038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0BB6C94D-EF4E-E43E-833B-B9015D09865A}"/>
                  </a:ext>
                </a:extLst>
              </p:cNvPr>
              <p:cNvSpPr/>
              <p:nvPr/>
            </p:nvSpPr>
            <p:spPr>
              <a:xfrm>
                <a:off x="4343400" y="3581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1FA9E15B-4930-D5D5-143C-C58954B06647}"/>
                  </a:ext>
                </a:extLst>
              </p:cNvPr>
              <p:cNvSpPr/>
              <p:nvPr/>
            </p:nvSpPr>
            <p:spPr>
              <a:xfrm>
                <a:off x="47244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52C098BF-7575-692F-8C2F-A5DDA552E187}"/>
                  </a:ext>
                </a:extLst>
              </p:cNvPr>
              <p:cNvSpPr/>
              <p:nvPr/>
            </p:nvSpPr>
            <p:spPr>
              <a:xfrm>
                <a:off x="52578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5F80CAC1-3384-776C-A8E1-035FC6D72580}"/>
                  </a:ext>
                </a:extLst>
              </p:cNvPr>
              <p:cNvSpPr/>
              <p:nvPr/>
            </p:nvSpPr>
            <p:spPr>
              <a:xfrm>
                <a:off x="57150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15F6110C-403B-F1C5-4266-35FCAD92F964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7C8F6DC4-50C1-0115-EC68-A938C67F4A86}"/>
                  </a:ext>
                </a:extLst>
              </p:cNvPr>
              <p:cNvSpPr/>
              <p:nvPr/>
            </p:nvSpPr>
            <p:spPr>
              <a:xfrm>
                <a:off x="6400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0D4FB34A-CB9E-AF5A-56CD-603F88AE8D75}"/>
                  </a:ext>
                </a:extLst>
              </p:cNvPr>
              <p:cNvSpPr/>
              <p:nvPr/>
            </p:nvSpPr>
            <p:spPr>
              <a:xfrm>
                <a:off x="6705600" y="3200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67B72906-8AA8-6C96-D43D-24F89076EF5B}"/>
                  </a:ext>
                </a:extLst>
              </p:cNvPr>
              <p:cNvSpPr/>
              <p:nvPr/>
            </p:nvSpPr>
            <p:spPr>
              <a:xfrm>
                <a:off x="7086600" y="3048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1178963D-4EAA-6755-5C7F-A03D4A191B7C}"/>
                  </a:ext>
                </a:extLst>
              </p:cNvPr>
              <p:cNvSpPr/>
              <p:nvPr/>
            </p:nvSpPr>
            <p:spPr>
              <a:xfrm>
                <a:off x="74676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1732D6BA-177E-D2BE-A463-171CE5F5D7EC}"/>
                  </a:ext>
                </a:extLst>
              </p:cNvPr>
              <p:cNvSpPr/>
              <p:nvPr/>
            </p:nvSpPr>
            <p:spPr>
              <a:xfrm>
                <a:off x="5943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AEF065A9-5252-46D4-3187-933DA4123BE5}"/>
                  </a:ext>
                </a:extLst>
              </p:cNvPr>
              <p:cNvSpPr/>
              <p:nvPr/>
            </p:nvSpPr>
            <p:spPr>
              <a:xfrm>
                <a:off x="6477000" y="4114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06F1ED72-5B3B-1891-53BB-5CA235271087}"/>
                  </a:ext>
                </a:extLst>
              </p:cNvPr>
              <p:cNvSpPr/>
              <p:nvPr/>
            </p:nvSpPr>
            <p:spPr>
              <a:xfrm>
                <a:off x="6858000" y="4572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A4E0D792-2C9F-6F62-346A-53B97F3E21AA}"/>
                  </a:ext>
                </a:extLst>
              </p:cNvPr>
              <p:cNvSpPr/>
              <p:nvPr/>
            </p:nvSpPr>
            <p:spPr>
              <a:xfrm>
                <a:off x="2819400" y="4724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EFA34961-7275-5ACB-759C-002E4427B97E}"/>
                  </a:ext>
                </a:extLst>
              </p:cNvPr>
              <p:cNvSpPr/>
              <p:nvPr/>
            </p:nvSpPr>
            <p:spPr>
              <a:xfrm>
                <a:off x="2209800" y="5181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2D72FF3D-21EA-8C9D-21DC-02D751576E74}"/>
                  </a:ext>
                </a:extLst>
              </p:cNvPr>
              <p:cNvSpPr/>
              <p:nvPr/>
            </p:nvSpPr>
            <p:spPr>
              <a:xfrm>
                <a:off x="1981200" y="5486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3A8AF16C-7360-61C9-8D7C-017EDF7ADDB0}"/>
                  </a:ext>
                </a:extLst>
              </p:cNvPr>
              <p:cNvSpPr/>
              <p:nvPr/>
            </p:nvSpPr>
            <p:spPr>
              <a:xfrm>
                <a:off x="2971800" y="5334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88B1B0DA-F228-1474-45C7-FD77BE0948C4}"/>
                  </a:ext>
                </a:extLst>
              </p:cNvPr>
              <p:cNvSpPr/>
              <p:nvPr/>
            </p:nvSpPr>
            <p:spPr>
              <a:xfrm>
                <a:off x="8001000" y="4419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Flowchart: Connector 41">
                <a:extLst>
                  <a:ext uri="{FF2B5EF4-FFF2-40B4-BE49-F238E27FC236}">
                    <a16:creationId xmlns:a16="http://schemas.microsoft.com/office/drawing/2014/main" id="{DF28A290-49DD-1F57-B0FF-53C2491F39B6}"/>
                  </a:ext>
                </a:extLst>
              </p:cNvPr>
              <p:cNvSpPr/>
              <p:nvPr/>
            </p:nvSpPr>
            <p:spPr>
              <a:xfrm>
                <a:off x="80772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E1282D68-94A1-60D5-9187-9C9BBF86C302}"/>
                  </a:ext>
                </a:extLst>
              </p:cNvPr>
              <p:cNvSpPr/>
              <p:nvPr/>
            </p:nvSpPr>
            <p:spPr>
              <a:xfrm>
                <a:off x="58674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lowchart: Extract 43">
                <a:extLst>
                  <a:ext uri="{FF2B5EF4-FFF2-40B4-BE49-F238E27FC236}">
                    <a16:creationId xmlns:a16="http://schemas.microsoft.com/office/drawing/2014/main" id="{72797FCA-53A3-F468-D036-728CCC5E5317}"/>
                  </a:ext>
                </a:extLst>
              </p:cNvPr>
              <p:cNvSpPr/>
              <p:nvPr/>
            </p:nvSpPr>
            <p:spPr>
              <a:xfrm>
                <a:off x="914400" y="34290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Flowchart: Extract 44">
                <a:extLst>
                  <a:ext uri="{FF2B5EF4-FFF2-40B4-BE49-F238E27FC236}">
                    <a16:creationId xmlns:a16="http://schemas.microsoft.com/office/drawing/2014/main" id="{0E59FB52-B669-93BA-5591-4BFBE1F30A94}"/>
                  </a:ext>
                </a:extLst>
              </p:cNvPr>
              <p:cNvSpPr/>
              <p:nvPr/>
            </p:nvSpPr>
            <p:spPr>
              <a:xfrm>
                <a:off x="3733800" y="25146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TextBox 49">
                <a:extLst>
                  <a:ext uri="{FF2B5EF4-FFF2-40B4-BE49-F238E27FC236}">
                    <a16:creationId xmlns:a16="http://schemas.microsoft.com/office/drawing/2014/main" id="{389312D4-D531-294E-CEA0-602B81EEDE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42672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LA</a:t>
                </a:r>
              </a:p>
            </p:txBody>
          </p:sp>
          <p:sp>
            <p:nvSpPr>
              <p:cNvPr id="47" name="TextBox 50">
                <a:extLst>
                  <a:ext uri="{FF2B5EF4-FFF2-40B4-BE49-F238E27FC236}">
                    <a16:creationId xmlns:a16="http://schemas.microsoft.com/office/drawing/2014/main" id="{D262A4D1-6132-154C-6F73-740B38323C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600" y="24384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48" name="TextBox 51">
                <a:extLst>
                  <a:ext uri="{FF2B5EF4-FFF2-40B4-BE49-F238E27FC236}">
                    <a16:creationId xmlns:a16="http://schemas.microsoft.com/office/drawing/2014/main" id="{C31B0E89-808C-AB35-A63C-20734B009E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40386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49" name="TextBox 52">
                <a:extLst>
                  <a:ext uri="{FF2B5EF4-FFF2-40B4-BE49-F238E27FC236}">
                    <a16:creationId xmlns:a16="http://schemas.microsoft.com/office/drawing/2014/main" id="{6856DB28-6A06-57F5-1BD1-F03A1E5888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0800" y="23622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50" name="TextBox 53">
                <a:extLst>
                  <a:ext uri="{FF2B5EF4-FFF2-40B4-BE49-F238E27FC236}">
                    <a16:creationId xmlns:a16="http://schemas.microsoft.com/office/drawing/2014/main" id="{4A1F4872-8FF1-7DBD-DA76-843E1D4386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5029200"/>
                <a:ext cx="3889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FL</a:t>
                </a:r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:a16="http://schemas.microsoft.com/office/drawing/2014/main" id="{7D2B6FF9-07DE-E832-CC15-D936CA65CC9F}"/>
                  </a:ext>
                </a:extLst>
              </p:cNvPr>
              <p:cNvSpPr/>
              <p:nvPr/>
            </p:nvSpPr>
            <p:spPr>
              <a:xfrm>
                <a:off x="7239000" y="2362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TextBox 55">
                <a:extLst>
                  <a:ext uri="{FF2B5EF4-FFF2-40B4-BE49-F238E27FC236}">
                    <a16:creationId xmlns:a16="http://schemas.microsoft.com/office/drawing/2014/main" id="{0B9E133C-2A5F-1F3F-8A79-E4E56E856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3767" y="3900789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Enterprise</a:t>
                </a:r>
              </a:p>
            </p:txBody>
          </p:sp>
          <p:sp>
            <p:nvSpPr>
              <p:cNvPr id="53" name="TextBox 56">
                <a:extLst>
                  <a:ext uri="{FF2B5EF4-FFF2-40B4-BE49-F238E27FC236}">
                    <a16:creationId xmlns:a16="http://schemas.microsoft.com/office/drawing/2014/main" id="{CFD5B0F8-D1B8-064C-85EA-5A4C2BB3DB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4953000"/>
                <a:ext cx="6508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White Castle</a:t>
                </a:r>
              </a:p>
            </p:txBody>
          </p:sp>
          <p:sp>
            <p:nvSpPr>
              <p:cNvPr id="54" name="TextBox 57">
                <a:extLst>
                  <a:ext uri="{FF2B5EF4-FFF2-40B4-BE49-F238E27FC236}">
                    <a16:creationId xmlns:a16="http://schemas.microsoft.com/office/drawing/2014/main" id="{9BEA6276-79C9-FEDC-3379-B6A896BFF6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3276600"/>
                <a:ext cx="5842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Bear Creek</a:t>
                </a:r>
              </a:p>
            </p:txBody>
          </p:sp>
          <p:sp>
            <p:nvSpPr>
              <p:cNvPr id="55" name="TextBox 58">
                <a:extLst>
                  <a:ext uri="{FF2B5EF4-FFF2-40B4-BE49-F238E27FC236}">
                    <a16:creationId xmlns:a16="http://schemas.microsoft.com/office/drawing/2014/main" id="{37134171-863D-0617-0826-49E455AF57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2362200"/>
                <a:ext cx="4699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Muldon</a:t>
                </a:r>
              </a:p>
            </p:txBody>
          </p:sp>
          <p:sp>
            <p:nvSpPr>
              <p:cNvPr id="56" name="TextBox 59">
                <a:extLst>
                  <a:ext uri="{FF2B5EF4-FFF2-40B4-BE49-F238E27FC236}">
                    <a16:creationId xmlns:a16="http://schemas.microsoft.com/office/drawing/2014/main" id="{40CBD11A-6D5D-19B7-71A6-876B27DA36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0" y="1600200"/>
                <a:ext cx="6540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Chattanooga</a:t>
                </a:r>
              </a:p>
            </p:txBody>
          </p:sp>
          <p:sp>
            <p:nvSpPr>
              <p:cNvPr id="57" name="TextBox 60">
                <a:extLst>
                  <a:ext uri="{FF2B5EF4-FFF2-40B4-BE49-F238E27FC236}">
                    <a16:creationId xmlns:a16="http://schemas.microsoft.com/office/drawing/2014/main" id="{3A8563B8-DBA4-97D5-BD88-D9381CA1C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4600" y="26670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58" name="TextBox 61">
                <a:extLst>
                  <a:ext uri="{FF2B5EF4-FFF2-40B4-BE49-F238E27FC236}">
                    <a16:creationId xmlns:a16="http://schemas.microsoft.com/office/drawing/2014/main" id="{DA793004-5AAE-D752-0F3A-DA1B6FD59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3352800"/>
                <a:ext cx="611777" cy="200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Thomaston</a:t>
                </a:r>
              </a:p>
            </p:txBody>
          </p:sp>
          <p:sp>
            <p:nvSpPr>
              <p:cNvPr id="59" name="TextBox 62">
                <a:extLst>
                  <a:ext uri="{FF2B5EF4-FFF2-40B4-BE49-F238E27FC236}">
                    <a16:creationId xmlns:a16="http://schemas.microsoft.com/office/drawing/2014/main" id="{A900FFB2-6D4A-5C19-D3E8-E3E24F64AF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4191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Albany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8CBD259-D687-F180-43A5-A264A9B6D67F}"/>
                  </a:ext>
                </a:extLst>
              </p:cNvPr>
              <p:cNvSpPr/>
              <p:nvPr/>
            </p:nvSpPr>
            <p:spPr>
              <a:xfrm>
                <a:off x="8382000" y="36576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TextBox 64">
                <a:extLst>
                  <a:ext uri="{FF2B5EF4-FFF2-40B4-BE49-F238E27FC236}">
                    <a16:creationId xmlns:a16="http://schemas.microsoft.com/office/drawing/2014/main" id="{D4993949-E9FA-C649-3348-20F740A42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5800" y="3429000"/>
                <a:ext cx="38417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Elba</a:t>
                </a:r>
              </a:p>
            </p:txBody>
          </p:sp>
          <p:sp>
            <p:nvSpPr>
              <p:cNvPr id="62" name="TextBox 65">
                <a:extLst>
                  <a:ext uri="{FF2B5EF4-FFF2-40B4-BE49-F238E27FC236}">
                    <a16:creationId xmlns:a16="http://schemas.microsoft.com/office/drawing/2014/main" id="{9A0632A2-AAAB-A51E-C882-2279D75579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133600"/>
                <a:ext cx="4143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SC</a:t>
                </a:r>
              </a:p>
            </p:txBody>
          </p:sp>
          <p:sp>
            <p:nvSpPr>
              <p:cNvPr id="63" name="TextBox 66">
                <a:extLst>
                  <a:ext uri="{FF2B5EF4-FFF2-40B4-BE49-F238E27FC236}">
                    <a16:creationId xmlns:a16="http://schemas.microsoft.com/office/drawing/2014/main" id="{83006D8C-3B8B-F437-F158-8E1BBEEBAF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5146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AB9A1DA-8D5D-2010-8599-12B7D06410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2286000"/>
                <a:ext cx="16002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North System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F7B4E83-1990-AE58-B6FC-9DF350B1D6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4648200"/>
                <a:ext cx="18383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South Louisiana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2FD20C7-995B-E3FA-88E7-818682888E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3733800"/>
                <a:ext cx="16208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South System</a:t>
                </a:r>
              </a:p>
            </p:txBody>
          </p:sp>
          <p:sp>
            <p:nvSpPr>
              <p:cNvPr id="68" name="Flowchart: Connector 67">
                <a:extLst>
                  <a:ext uri="{FF2B5EF4-FFF2-40B4-BE49-F238E27FC236}">
                    <a16:creationId xmlns:a16="http://schemas.microsoft.com/office/drawing/2014/main" id="{D19AD01F-3D97-617E-FECB-DBE082408E79}"/>
                  </a:ext>
                </a:extLst>
              </p:cNvPr>
              <p:cNvSpPr/>
              <p:nvPr/>
            </p:nvSpPr>
            <p:spPr>
              <a:xfrm>
                <a:off x="2895600" y="4343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0A0533B-8286-112B-1E9C-197F67CEA0EE}"/>
                  </a:ext>
                </a:extLst>
              </p:cNvPr>
              <p:cNvSpPr txBox="1"/>
              <p:nvPr/>
            </p:nvSpPr>
            <p:spPr>
              <a:xfrm>
                <a:off x="2895600" y="4343400"/>
                <a:ext cx="57900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/>
                  <a:t>Pearl River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516C78E-2254-663A-D053-CE4206577552}"/>
                  </a:ext>
                </a:extLst>
              </p:cNvPr>
              <p:cNvSpPr txBox="1"/>
              <p:nvPr/>
            </p:nvSpPr>
            <p:spPr>
              <a:xfrm>
                <a:off x="2286000" y="4648200"/>
                <a:ext cx="601447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/>
                  <a:t>Franklinton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C6E4303-2AA6-9ACB-2B62-46D79F165A4D}"/>
                  </a:ext>
                </a:extLst>
              </p:cNvPr>
              <p:cNvSpPr txBox="1"/>
              <p:nvPr/>
            </p:nvSpPr>
            <p:spPr>
              <a:xfrm>
                <a:off x="2514600" y="3962400"/>
                <a:ext cx="5196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err="1"/>
                  <a:t>Gwinville</a:t>
                </a:r>
                <a:endParaRPr lang="en-US" sz="70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BD22448-CF65-810F-D0C0-F13F02CBFA3A}"/>
                  </a:ext>
                </a:extLst>
              </p:cNvPr>
              <p:cNvSpPr txBox="1"/>
              <p:nvPr/>
            </p:nvSpPr>
            <p:spPr>
              <a:xfrm>
                <a:off x="626533" y="3902310"/>
                <a:ext cx="65274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Logansport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1533FBB-25D2-8AD2-D442-4E0305658676}"/>
                  </a:ext>
                </a:extLst>
              </p:cNvPr>
              <p:cNvSpPr txBox="1"/>
              <p:nvPr/>
            </p:nvSpPr>
            <p:spPr>
              <a:xfrm>
                <a:off x="967592" y="3666222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Bienville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B8F0739-8600-690C-DF84-5A99C9E7ECB6}"/>
                  </a:ext>
                </a:extLst>
              </p:cNvPr>
              <p:cNvSpPr txBox="1"/>
              <p:nvPr/>
            </p:nvSpPr>
            <p:spPr>
              <a:xfrm>
                <a:off x="1863143" y="3237368"/>
                <a:ext cx="51969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Onward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B880A20-41E2-5606-C4A2-6D2BE3A0F8EF}"/>
                  </a:ext>
                </a:extLst>
              </p:cNvPr>
              <p:cNvSpPr txBox="1"/>
              <p:nvPr/>
            </p:nvSpPr>
            <p:spPr>
              <a:xfrm>
                <a:off x="2537042" y="3039533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Pickens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7A888F7-839A-F817-3FDA-F6754906EE5A}"/>
                  </a:ext>
                </a:extLst>
              </p:cNvPr>
              <p:cNvSpPr txBox="1"/>
              <p:nvPr/>
            </p:nvSpPr>
            <p:spPr>
              <a:xfrm>
                <a:off x="2520347" y="3551466"/>
                <a:ext cx="47000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Rankin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B804E26-0920-3261-B5FC-43B11CFBD396}"/>
                  </a:ext>
                </a:extLst>
              </p:cNvPr>
              <p:cNvSpPr txBox="1"/>
              <p:nvPr/>
            </p:nvSpPr>
            <p:spPr>
              <a:xfrm>
                <a:off x="2569848" y="5181600"/>
                <a:ext cx="38183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Toca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889AEF8-8E44-7E46-2E99-DB380A694CEA}"/>
                  </a:ext>
                </a:extLst>
              </p:cNvPr>
              <p:cNvSpPr txBox="1"/>
              <p:nvPr/>
            </p:nvSpPr>
            <p:spPr>
              <a:xfrm>
                <a:off x="1488356" y="5683478"/>
                <a:ext cx="63511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Shady Side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E0D7CDB-095B-966C-D3BF-AC83750B250C}"/>
                  </a:ext>
                </a:extLst>
              </p:cNvPr>
              <p:cNvSpPr txBox="1"/>
              <p:nvPr/>
            </p:nvSpPr>
            <p:spPr>
              <a:xfrm>
                <a:off x="2995110" y="2902178"/>
                <a:ext cx="57099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Louisville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A196334-FEA6-E205-8815-DF6329A6AC1B}"/>
                  </a:ext>
                </a:extLst>
              </p:cNvPr>
              <p:cNvSpPr txBox="1"/>
              <p:nvPr/>
            </p:nvSpPr>
            <p:spPr>
              <a:xfrm>
                <a:off x="3051782" y="3708856"/>
                <a:ext cx="66236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Bay Springs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38D7D63-25CC-C039-968C-9EBDF2B8B2DF}"/>
                  </a:ext>
                </a:extLst>
              </p:cNvPr>
              <p:cNvSpPr txBox="1"/>
              <p:nvPr/>
            </p:nvSpPr>
            <p:spPr>
              <a:xfrm>
                <a:off x="3891393" y="3762677"/>
                <a:ext cx="37061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York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911D8FA-8C6B-68E1-5CAE-5C91A9C57612}"/>
                  </a:ext>
                </a:extLst>
              </p:cNvPr>
              <p:cNvSpPr txBox="1"/>
              <p:nvPr/>
            </p:nvSpPr>
            <p:spPr>
              <a:xfrm>
                <a:off x="4150960" y="3662554"/>
                <a:ext cx="4796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Gallion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05E3796-9B09-696E-73F7-964329612DE9}"/>
                  </a:ext>
                </a:extLst>
              </p:cNvPr>
              <p:cNvSpPr txBox="1"/>
              <p:nvPr/>
            </p:nvSpPr>
            <p:spPr>
              <a:xfrm>
                <a:off x="4594463" y="3556155"/>
                <a:ext cx="43794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Selma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363401D-3397-DD5A-F241-AB099AEAD1A1}"/>
                  </a:ext>
                </a:extLst>
              </p:cNvPr>
              <p:cNvSpPr txBox="1"/>
              <p:nvPr/>
            </p:nvSpPr>
            <p:spPr>
              <a:xfrm>
                <a:off x="5055289" y="3574822"/>
                <a:ext cx="4812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Elmore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C8D6D03-8D9D-F1A0-4644-F9ACA6A26855}"/>
                  </a:ext>
                </a:extLst>
              </p:cNvPr>
              <p:cNvSpPr txBox="1"/>
              <p:nvPr/>
            </p:nvSpPr>
            <p:spPr>
              <a:xfrm>
                <a:off x="5313974" y="3261938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Auburn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301E9FF-4409-2A69-9163-E15908137016}"/>
                  </a:ext>
                </a:extLst>
              </p:cNvPr>
              <p:cNvSpPr txBox="1"/>
              <p:nvPr/>
            </p:nvSpPr>
            <p:spPr>
              <a:xfrm>
                <a:off x="6040438" y="3584466"/>
                <a:ext cx="66396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Holy Trinity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DAF6C3-EE21-730F-A5C9-6FE504EE6743}"/>
                  </a:ext>
                </a:extLst>
              </p:cNvPr>
              <p:cNvSpPr txBox="1"/>
              <p:nvPr/>
            </p:nvSpPr>
            <p:spPr>
              <a:xfrm>
                <a:off x="7044876" y="4495800"/>
                <a:ext cx="38824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/>
                  <a:t>Pavo</a:t>
                </a:r>
              </a:p>
            </p:txBody>
          </p:sp>
          <p:sp>
            <p:nvSpPr>
              <p:cNvPr id="88" name="TextBox 35">
                <a:extLst>
                  <a:ext uri="{FF2B5EF4-FFF2-40B4-BE49-F238E27FC236}">
                    <a16:creationId xmlns:a16="http://schemas.microsoft.com/office/drawing/2014/main" id="{CBD5FBDE-12F2-C0E5-49A9-7197E72B8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082" y="3030765"/>
                <a:ext cx="49564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Reform</a:t>
                </a:r>
              </a:p>
            </p:txBody>
          </p:sp>
          <p:sp>
            <p:nvSpPr>
              <p:cNvPr id="89" name="TextBox 36">
                <a:extLst>
                  <a:ext uri="{FF2B5EF4-FFF2-40B4-BE49-F238E27FC236}">
                    <a16:creationId xmlns:a16="http://schemas.microsoft.com/office/drawing/2014/main" id="{776C0ECF-B920-05C2-5FC5-2091C0B782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6151" y="2667000"/>
                <a:ext cx="6735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McConnells</a:t>
                </a:r>
              </a:p>
            </p:txBody>
          </p:sp>
          <p:sp>
            <p:nvSpPr>
              <p:cNvPr id="90" name="TextBox 37">
                <a:extLst>
                  <a:ext uri="{FF2B5EF4-FFF2-40B4-BE49-F238E27FC236}">
                    <a16:creationId xmlns:a16="http://schemas.microsoft.com/office/drawing/2014/main" id="{CB8A2D00-005D-D032-B471-64C56F3A5E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2946856"/>
                <a:ext cx="6527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Providence</a:t>
                </a:r>
              </a:p>
            </p:txBody>
          </p:sp>
          <p:sp>
            <p:nvSpPr>
              <p:cNvPr id="91" name="TextBox 38">
                <a:extLst>
                  <a:ext uri="{FF2B5EF4-FFF2-40B4-BE49-F238E27FC236}">
                    <a16:creationId xmlns:a16="http://schemas.microsoft.com/office/drawing/2014/main" id="{2C07F627-EF6E-C628-538A-CBE7B91EBA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0578" y="2555875"/>
                <a:ext cx="4924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Tarrant</a:t>
                </a:r>
              </a:p>
            </p:txBody>
          </p:sp>
          <p:sp>
            <p:nvSpPr>
              <p:cNvPr id="92" name="TextBox 39">
                <a:extLst>
                  <a:ext uri="{FF2B5EF4-FFF2-40B4-BE49-F238E27FC236}">
                    <a16:creationId xmlns:a16="http://schemas.microsoft.com/office/drawing/2014/main" id="{5F9B21A5-41E1-D582-0CCD-421CC726D3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7925" y="2787878"/>
                <a:ext cx="51809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Pell City</a:t>
                </a:r>
              </a:p>
            </p:txBody>
          </p:sp>
          <p:sp>
            <p:nvSpPr>
              <p:cNvPr id="93" name="TextBox 40">
                <a:extLst>
                  <a:ext uri="{FF2B5EF4-FFF2-40B4-BE49-F238E27FC236}">
                    <a16:creationId xmlns:a16="http://schemas.microsoft.com/office/drawing/2014/main" id="{C4D8ACC4-77B5-23D0-2E99-3CA63724F3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5177" y="2771319"/>
                <a:ext cx="74892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DeArmanville</a:t>
                </a:r>
              </a:p>
            </p:txBody>
          </p:sp>
          <p:sp>
            <p:nvSpPr>
              <p:cNvPr id="94" name="TextBox 41">
                <a:extLst>
                  <a:ext uri="{FF2B5EF4-FFF2-40B4-BE49-F238E27FC236}">
                    <a16:creationId xmlns:a16="http://schemas.microsoft.com/office/drawing/2014/main" id="{E3A3FB89-1298-345C-9206-54216D1956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2112" y="2489656"/>
                <a:ext cx="5629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Bell Mills</a:t>
                </a:r>
              </a:p>
            </p:txBody>
          </p:sp>
          <p:sp>
            <p:nvSpPr>
              <p:cNvPr id="95" name="TextBox 42">
                <a:extLst>
                  <a:ext uri="{FF2B5EF4-FFF2-40B4-BE49-F238E27FC236}">
                    <a16:creationId xmlns:a16="http://schemas.microsoft.com/office/drawing/2014/main" id="{B514AC5B-A214-CC35-F39F-8AA28538FA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19939" y="2063978"/>
                <a:ext cx="42832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Rome</a:t>
                </a:r>
              </a:p>
            </p:txBody>
          </p:sp>
          <p:sp>
            <p:nvSpPr>
              <p:cNvPr id="96" name="TextBox 29">
                <a:extLst>
                  <a:ext uri="{FF2B5EF4-FFF2-40B4-BE49-F238E27FC236}">
                    <a16:creationId xmlns:a16="http://schemas.microsoft.com/office/drawing/2014/main" id="{DC004B0B-E294-FCBC-14EB-AECC39C2B9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9621" y="3148012"/>
                <a:ext cx="50847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Ellerslie</a:t>
                </a:r>
              </a:p>
            </p:txBody>
          </p:sp>
          <p:sp>
            <p:nvSpPr>
              <p:cNvPr id="97" name="TextBox 31">
                <a:extLst>
                  <a:ext uri="{FF2B5EF4-FFF2-40B4-BE49-F238E27FC236}">
                    <a16:creationId xmlns:a16="http://schemas.microsoft.com/office/drawing/2014/main" id="{CA88C728-1C3E-97EC-BE6D-56C54493DC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2971" y="2979509"/>
                <a:ext cx="60625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Ocmulgee</a:t>
                </a:r>
              </a:p>
            </p:txBody>
          </p:sp>
          <p:sp>
            <p:nvSpPr>
              <p:cNvPr id="98" name="TextBox 32">
                <a:extLst>
                  <a:ext uri="{FF2B5EF4-FFF2-40B4-BE49-F238E27FC236}">
                    <a16:creationId xmlns:a16="http://schemas.microsoft.com/office/drawing/2014/main" id="{689BB75C-21A5-82C8-6C2F-F669D830E0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6100" y="3138487"/>
                <a:ext cx="56778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Hall Gate</a:t>
                </a:r>
              </a:p>
            </p:txBody>
          </p:sp>
          <p:sp>
            <p:nvSpPr>
              <p:cNvPr id="99" name="TextBox 33">
                <a:extLst>
                  <a:ext uri="{FF2B5EF4-FFF2-40B4-BE49-F238E27FC236}">
                    <a16:creationId xmlns:a16="http://schemas.microsoft.com/office/drawing/2014/main" id="{29F73BA5-0658-E443-B1CE-B48575250C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4539" y="2862792"/>
                <a:ext cx="45717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Wrens</a:t>
                </a:r>
              </a:p>
            </p:txBody>
          </p:sp>
          <p:sp>
            <p:nvSpPr>
              <p:cNvPr id="100" name="TextBox 48">
                <a:extLst>
                  <a:ext uri="{FF2B5EF4-FFF2-40B4-BE49-F238E27FC236}">
                    <a16:creationId xmlns:a16="http://schemas.microsoft.com/office/drawing/2014/main" id="{71EC318C-474F-F65A-AD24-A11CE5E799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9467" y="2303463"/>
                <a:ext cx="54053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Hartwell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16C2243-4F0F-069F-882C-521481D9F7EB}"/>
                  </a:ext>
                </a:extLst>
              </p:cNvPr>
              <p:cNvSpPr txBox="1"/>
              <p:nvPr/>
            </p:nvSpPr>
            <p:spPr>
              <a:xfrm>
                <a:off x="7803748" y="3625705"/>
                <a:ext cx="55816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Riceboro</a:t>
                </a:r>
                <a:endParaRPr lang="en-US" sz="800" dirty="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798BFC0-1DCE-241A-A359-110D41C6A8E1}"/>
                  </a:ext>
                </a:extLst>
              </p:cNvPr>
              <p:cNvSpPr txBox="1"/>
              <p:nvPr/>
            </p:nvSpPr>
            <p:spPr>
              <a:xfrm>
                <a:off x="7425412" y="4343399"/>
                <a:ext cx="61747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err="1"/>
                  <a:t>Brookman</a:t>
                </a:r>
                <a:endParaRPr lang="en-US" sz="800"/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6E075DE-BE7C-6413-A89D-A36ACE417122}"/>
              </a:ext>
            </a:extLst>
          </p:cNvPr>
          <p:cNvGrpSpPr/>
          <p:nvPr/>
        </p:nvGrpSpPr>
        <p:grpSpPr>
          <a:xfrm>
            <a:off x="9120061" y="5120680"/>
            <a:ext cx="2466321" cy="1108255"/>
            <a:chOff x="6553199" y="5358153"/>
            <a:chExt cx="2243450" cy="815442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C44F01B-9FEB-7E31-3A11-1FC650C068E1}"/>
                </a:ext>
              </a:extLst>
            </p:cNvPr>
            <p:cNvSpPr/>
            <p:nvPr/>
          </p:nvSpPr>
          <p:spPr>
            <a:xfrm>
              <a:off x="6553199" y="5358153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08E574A-2BED-BDBE-80BF-0F7DB30FB7BE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116" name="Flowchart: Connector 115">
                <a:extLst>
                  <a:ext uri="{FF2B5EF4-FFF2-40B4-BE49-F238E27FC236}">
                    <a16:creationId xmlns:a16="http://schemas.microsoft.com/office/drawing/2014/main" id="{492C045B-A3BC-FA28-8A3A-8323A7B29EFC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lowchart: Extract 116">
                <a:extLst>
                  <a:ext uri="{FF2B5EF4-FFF2-40B4-BE49-F238E27FC236}">
                    <a16:creationId xmlns:a16="http://schemas.microsoft.com/office/drawing/2014/main" id="{45635CCE-A4C6-9163-2CF2-3CF2DDB67FD5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65AB59D-E7C4-1C39-824E-707D4DF6B4A5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5C2EC429-AC9C-0A34-7183-D7FFAD8FCB2F}"/>
              </a:ext>
            </a:extLst>
          </p:cNvPr>
          <p:cNvSpPr/>
          <p:nvPr/>
        </p:nvSpPr>
        <p:spPr>
          <a:xfrm>
            <a:off x="7725215" y="2680277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TextBox 61">
            <a:extLst>
              <a:ext uri="{FF2B5EF4-FFF2-40B4-BE49-F238E27FC236}">
                <a16:creationId xmlns:a16="http://schemas.microsoft.com/office/drawing/2014/main" id="{9C946DBC-E046-AEA0-62C7-101E7A45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055" y="2689026"/>
            <a:ext cx="5389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Fairburn</a:t>
            </a:r>
          </a:p>
        </p:txBody>
      </p:sp>
      <p:sp>
        <p:nvSpPr>
          <p:cNvPr id="108" name="TextBox 32">
            <a:extLst>
              <a:ext uri="{FF2B5EF4-FFF2-40B4-BE49-F238E27FC236}">
                <a16:creationId xmlns:a16="http://schemas.microsoft.com/office/drawing/2014/main" id="{9FB17D90-CED0-4D8B-DDF7-445DA8520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600" y="2988134"/>
            <a:ext cx="5677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Jefferson</a:t>
            </a:r>
          </a:p>
        </p:txBody>
      </p:sp>
      <p:sp>
        <p:nvSpPr>
          <p:cNvPr id="109" name="TextBox 32">
            <a:extLst>
              <a:ext uri="{FF2B5EF4-FFF2-40B4-BE49-F238E27FC236}">
                <a16:creationId xmlns:a16="http://schemas.microsoft.com/office/drawing/2014/main" id="{A7EE8612-A79D-540A-21AD-4E0317BD0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8582" y="3285526"/>
            <a:ext cx="4716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Rincon</a:t>
            </a: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47A08065-B572-D49F-F5C3-67258589B119}"/>
              </a:ext>
            </a:extLst>
          </p:cNvPr>
          <p:cNvSpPr/>
          <p:nvPr/>
        </p:nvSpPr>
        <p:spPr>
          <a:xfrm>
            <a:off x="9227435" y="2923714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Flowchart: Connector 110">
            <a:extLst>
              <a:ext uri="{FF2B5EF4-FFF2-40B4-BE49-F238E27FC236}">
                <a16:creationId xmlns:a16="http://schemas.microsoft.com/office/drawing/2014/main" id="{8C87377A-A5F6-9D25-4F33-CD9F1FF602B4}"/>
              </a:ext>
            </a:extLst>
          </p:cNvPr>
          <p:cNvSpPr/>
          <p:nvPr/>
        </p:nvSpPr>
        <p:spPr>
          <a:xfrm>
            <a:off x="9659236" y="3287781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B18D4FA-B9FC-4998-E537-0B3314DDCB38}"/>
              </a:ext>
            </a:extLst>
          </p:cNvPr>
          <p:cNvSpPr txBox="1"/>
          <p:nvPr/>
        </p:nvSpPr>
        <p:spPr>
          <a:xfrm>
            <a:off x="9189572" y="3847703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Hilliard</a:t>
            </a:r>
          </a:p>
        </p:txBody>
      </p:sp>
      <p:sp>
        <p:nvSpPr>
          <p:cNvPr id="119" name="Flowchart: Connector 118">
            <a:extLst>
              <a:ext uri="{FF2B5EF4-FFF2-40B4-BE49-F238E27FC236}">
                <a16:creationId xmlns:a16="http://schemas.microsoft.com/office/drawing/2014/main" id="{5ABF73F6-64E2-8ED1-E10A-707797CF77D6}"/>
              </a:ext>
            </a:extLst>
          </p:cNvPr>
          <p:cNvSpPr/>
          <p:nvPr/>
        </p:nvSpPr>
        <p:spPr>
          <a:xfrm>
            <a:off x="9583043" y="4032856"/>
            <a:ext cx="81901" cy="81901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Line Callout 1 64">
            <a:extLst>
              <a:ext uri="{FF2B5EF4-FFF2-40B4-BE49-F238E27FC236}">
                <a16:creationId xmlns:a16="http://schemas.microsoft.com/office/drawing/2014/main" id="{951BD4F6-3D90-D2C4-AF72-493F6001C452}"/>
              </a:ext>
            </a:extLst>
          </p:cNvPr>
          <p:cNvSpPr/>
          <p:nvPr/>
        </p:nvSpPr>
        <p:spPr>
          <a:xfrm>
            <a:off x="5509597" y="1545558"/>
            <a:ext cx="2066794" cy="1084468"/>
          </a:xfrm>
          <a:prstGeom prst="borderCallout1">
            <a:avLst>
              <a:gd name="adj1" fmla="val 148400"/>
              <a:gd name="adj2" fmla="val 112887"/>
              <a:gd name="adj3" fmla="val 100250"/>
              <a:gd name="adj4" fmla="val 9851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Unscheduled Unit Outage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Proj-52723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Thomaston compressor station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1-30-25 to 5-25-25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490 capacity of 1,535 Mdth/d impacted up to 40 Mdth/d</a:t>
            </a:r>
          </a:p>
        </p:txBody>
      </p:sp>
      <p:sp>
        <p:nvSpPr>
          <p:cNvPr id="64" name="TextBox 67">
            <a:extLst>
              <a:ext uri="{FF2B5EF4-FFF2-40B4-BE49-F238E27FC236}">
                <a16:creationId xmlns:a16="http://schemas.microsoft.com/office/drawing/2014/main" id="{253E78D7-94A0-3CEB-8F99-0010F6EEC285}"/>
              </a:ext>
            </a:extLst>
          </p:cNvPr>
          <p:cNvSpPr txBox="1">
            <a:spLocks noChangeArrowheads="1"/>
          </p:cNvSpPr>
          <p:nvPr/>
        </p:nvSpPr>
        <p:spPr bwMode="auto">
          <a:xfrm rot="4024734">
            <a:off x="8234855" y="2547081"/>
            <a:ext cx="1226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Elba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Express</a:t>
            </a:r>
          </a:p>
        </p:txBody>
      </p:sp>
    </p:spTree>
    <p:extLst>
      <p:ext uri="{BB962C8B-B14F-4D97-AF65-F5344CB8AC3E}">
        <p14:creationId xmlns:p14="http://schemas.microsoft.com/office/powerpoint/2010/main" val="123385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500210-8796-7F0A-BB01-55B0D075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A81074-E280-9405-D5D8-1999306D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SNG North System Pigging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58ED9-7818-4F04-AD2E-022300C6D8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" y="516986"/>
            <a:ext cx="5012653" cy="6445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May/June/July/August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5EE0464-A931-BB2C-677F-BAB9F6E8F052}"/>
              </a:ext>
            </a:extLst>
          </p:cNvPr>
          <p:cNvGrpSpPr/>
          <p:nvPr/>
        </p:nvGrpSpPr>
        <p:grpSpPr>
          <a:xfrm>
            <a:off x="275627" y="1197451"/>
            <a:ext cx="10756371" cy="5286659"/>
            <a:chOff x="-1226602" y="1385176"/>
            <a:chExt cx="10756371" cy="5286659"/>
          </a:xfrm>
        </p:grpSpPr>
        <p:pic>
          <p:nvPicPr>
            <p:cNvPr id="108" name="Content Placeholder 3" descr="north system.bmp">
              <a:extLst>
                <a:ext uri="{FF2B5EF4-FFF2-40B4-BE49-F238E27FC236}">
                  <a16:creationId xmlns:a16="http://schemas.microsoft.com/office/drawing/2014/main" id="{8F3E609A-DD9A-F8AE-14EF-FE5F8F76A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356" y="1389768"/>
              <a:ext cx="9186331" cy="38260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A2E7C0C-EC81-12EF-4F3E-9875C18471FB}"/>
                </a:ext>
              </a:extLst>
            </p:cNvPr>
            <p:cNvGrpSpPr/>
            <p:nvPr/>
          </p:nvGrpSpPr>
          <p:grpSpPr>
            <a:xfrm>
              <a:off x="-1226602" y="1385176"/>
              <a:ext cx="10756371" cy="5286659"/>
              <a:chOff x="-1031875" y="1600200"/>
              <a:chExt cx="9636125" cy="4736069"/>
            </a:xfrm>
          </p:grpSpPr>
          <p:sp>
            <p:nvSpPr>
              <p:cNvPr id="110" name="Flowchart: Connector 109">
                <a:extLst>
                  <a:ext uri="{FF2B5EF4-FFF2-40B4-BE49-F238E27FC236}">
                    <a16:creationId xmlns:a16="http://schemas.microsoft.com/office/drawing/2014/main" id="{3AF9CAC5-1EB7-520F-72E0-1B5E965C4909}"/>
                  </a:ext>
                </a:extLst>
              </p:cNvPr>
              <p:cNvSpPr/>
              <p:nvPr/>
            </p:nvSpPr>
            <p:spPr>
              <a:xfrm>
                <a:off x="609600" y="4495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lowchart: Connector 110">
                <a:extLst>
                  <a:ext uri="{FF2B5EF4-FFF2-40B4-BE49-F238E27FC236}">
                    <a16:creationId xmlns:a16="http://schemas.microsoft.com/office/drawing/2014/main" id="{3E111BC0-A3A5-CF96-363F-E7CF4D77985E}"/>
                  </a:ext>
                </a:extLst>
              </p:cNvPr>
              <p:cNvSpPr/>
              <p:nvPr/>
            </p:nvSpPr>
            <p:spPr>
              <a:xfrm>
                <a:off x="1066800" y="4343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lowchart: Connector 111">
                <a:extLst>
                  <a:ext uri="{FF2B5EF4-FFF2-40B4-BE49-F238E27FC236}">
                    <a16:creationId xmlns:a16="http://schemas.microsoft.com/office/drawing/2014/main" id="{C887CB85-CCA2-D5EB-0DD5-38BD1C5CDE86}"/>
                  </a:ext>
                </a:extLst>
              </p:cNvPr>
              <p:cNvSpPr/>
              <p:nvPr/>
            </p:nvSpPr>
            <p:spPr>
              <a:xfrm>
                <a:off x="2971800" y="3962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lowchart: Connector 112">
                <a:extLst>
                  <a:ext uri="{FF2B5EF4-FFF2-40B4-BE49-F238E27FC236}">
                    <a16:creationId xmlns:a16="http://schemas.microsoft.com/office/drawing/2014/main" id="{8AE0DF09-1EA1-4564-D778-703A3FFF901D}"/>
                  </a:ext>
                </a:extLst>
              </p:cNvPr>
              <p:cNvSpPr/>
              <p:nvPr/>
            </p:nvSpPr>
            <p:spPr>
              <a:xfrm>
                <a:off x="38100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lowchart: Connector 113">
                <a:extLst>
                  <a:ext uri="{FF2B5EF4-FFF2-40B4-BE49-F238E27FC236}">
                    <a16:creationId xmlns:a16="http://schemas.microsoft.com/office/drawing/2014/main" id="{668CE299-22DA-29F3-A4FE-457708926D74}"/>
                  </a:ext>
                </a:extLst>
              </p:cNvPr>
              <p:cNvSpPr/>
              <p:nvPr/>
            </p:nvSpPr>
            <p:spPr>
              <a:xfrm>
                <a:off x="4495800" y="3581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lowchart: Connector 114">
                <a:extLst>
                  <a:ext uri="{FF2B5EF4-FFF2-40B4-BE49-F238E27FC236}">
                    <a16:creationId xmlns:a16="http://schemas.microsoft.com/office/drawing/2014/main" id="{803CEA9C-4AA1-BA74-ECA4-C73C7E3981AD}"/>
                  </a:ext>
                </a:extLst>
              </p:cNvPr>
              <p:cNvSpPr/>
              <p:nvPr/>
            </p:nvSpPr>
            <p:spPr>
              <a:xfrm>
                <a:off x="5257800" y="3429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lowchart: Connector 115">
                <a:extLst>
                  <a:ext uri="{FF2B5EF4-FFF2-40B4-BE49-F238E27FC236}">
                    <a16:creationId xmlns:a16="http://schemas.microsoft.com/office/drawing/2014/main" id="{98712EDD-3382-337E-CE5B-DECF079DD32A}"/>
                  </a:ext>
                </a:extLst>
              </p:cNvPr>
              <p:cNvSpPr/>
              <p:nvPr/>
            </p:nvSpPr>
            <p:spPr>
              <a:xfrm>
                <a:off x="5638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7" name="Flowchart: Connector 116">
                <a:extLst>
                  <a:ext uri="{FF2B5EF4-FFF2-40B4-BE49-F238E27FC236}">
                    <a16:creationId xmlns:a16="http://schemas.microsoft.com/office/drawing/2014/main" id="{083D97BB-2A6A-D929-DE1A-B3484CF147DA}"/>
                  </a:ext>
                </a:extLst>
              </p:cNvPr>
              <p:cNvSpPr/>
              <p:nvPr/>
            </p:nvSpPr>
            <p:spPr>
              <a:xfrm>
                <a:off x="6019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8" name="Flowchart: Connector 117">
                <a:extLst>
                  <a:ext uri="{FF2B5EF4-FFF2-40B4-BE49-F238E27FC236}">
                    <a16:creationId xmlns:a16="http://schemas.microsoft.com/office/drawing/2014/main" id="{0208220B-4A98-C846-BE63-A015625C449A}"/>
                  </a:ext>
                </a:extLst>
              </p:cNvPr>
              <p:cNvSpPr/>
              <p:nvPr/>
            </p:nvSpPr>
            <p:spPr>
              <a:xfrm>
                <a:off x="63246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9" name="Flowchart: Connector 118">
                <a:extLst>
                  <a:ext uri="{FF2B5EF4-FFF2-40B4-BE49-F238E27FC236}">
                    <a16:creationId xmlns:a16="http://schemas.microsoft.com/office/drawing/2014/main" id="{78A813DA-776B-D493-1BB9-A38D9A246509}"/>
                  </a:ext>
                </a:extLst>
              </p:cNvPr>
              <p:cNvSpPr/>
              <p:nvPr/>
            </p:nvSpPr>
            <p:spPr>
              <a:xfrm>
                <a:off x="67818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0" name="Flowchart: Connector 119">
                <a:extLst>
                  <a:ext uri="{FF2B5EF4-FFF2-40B4-BE49-F238E27FC236}">
                    <a16:creationId xmlns:a16="http://schemas.microsoft.com/office/drawing/2014/main" id="{622E53D1-B55B-22DE-B1DE-15DBDC40312A}"/>
                  </a:ext>
                </a:extLst>
              </p:cNvPr>
              <p:cNvSpPr/>
              <p:nvPr/>
            </p:nvSpPr>
            <p:spPr>
              <a:xfrm>
                <a:off x="70866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Flowchart: Connector 120">
                <a:extLst>
                  <a:ext uri="{FF2B5EF4-FFF2-40B4-BE49-F238E27FC236}">
                    <a16:creationId xmlns:a16="http://schemas.microsoft.com/office/drawing/2014/main" id="{348212A6-508C-6A3C-D563-5693403636FD}"/>
                  </a:ext>
                </a:extLst>
              </p:cNvPr>
              <p:cNvSpPr/>
              <p:nvPr/>
            </p:nvSpPr>
            <p:spPr>
              <a:xfrm>
                <a:off x="7512050" y="3082925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2" name="Flowchart: Connector 121">
                <a:extLst>
                  <a:ext uri="{FF2B5EF4-FFF2-40B4-BE49-F238E27FC236}">
                    <a16:creationId xmlns:a16="http://schemas.microsoft.com/office/drawing/2014/main" id="{4E1C467C-8B48-9B8A-988F-A36D3870F569}"/>
                  </a:ext>
                </a:extLst>
              </p:cNvPr>
              <p:cNvSpPr/>
              <p:nvPr/>
            </p:nvSpPr>
            <p:spPr>
              <a:xfrm>
                <a:off x="7772400" y="2362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lowchart: Connector 122">
                <a:extLst>
                  <a:ext uri="{FF2B5EF4-FFF2-40B4-BE49-F238E27FC236}">
                    <a16:creationId xmlns:a16="http://schemas.microsoft.com/office/drawing/2014/main" id="{8A26850E-A2AB-8F14-F633-1B70BC4EBD5D}"/>
                  </a:ext>
                </a:extLst>
              </p:cNvPr>
              <p:cNvSpPr/>
              <p:nvPr/>
            </p:nvSpPr>
            <p:spPr>
              <a:xfrm>
                <a:off x="3810000" y="4343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Isosceles Triangle 123">
                <a:extLst>
                  <a:ext uri="{FF2B5EF4-FFF2-40B4-BE49-F238E27FC236}">
                    <a16:creationId xmlns:a16="http://schemas.microsoft.com/office/drawing/2014/main" id="{9332B91B-1912-21E4-EDC4-B203E2272329}"/>
                  </a:ext>
                </a:extLst>
              </p:cNvPr>
              <p:cNvSpPr/>
              <p:nvPr/>
            </p:nvSpPr>
            <p:spPr>
              <a:xfrm>
                <a:off x="990600" y="4038600"/>
                <a:ext cx="152400" cy="152400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Isosceles Triangle 124">
                <a:extLst>
                  <a:ext uri="{FF2B5EF4-FFF2-40B4-BE49-F238E27FC236}">
                    <a16:creationId xmlns:a16="http://schemas.microsoft.com/office/drawing/2014/main" id="{7B2CEBB8-0966-035D-9E84-EAE90E99DF49}"/>
                  </a:ext>
                </a:extLst>
              </p:cNvPr>
              <p:cNvSpPr/>
              <p:nvPr/>
            </p:nvSpPr>
            <p:spPr>
              <a:xfrm>
                <a:off x="4876800" y="2895600"/>
                <a:ext cx="152400" cy="152400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TextBox 23">
                <a:extLst>
                  <a:ext uri="{FF2B5EF4-FFF2-40B4-BE49-F238E27FC236}">
                    <a16:creationId xmlns:a16="http://schemas.microsoft.com/office/drawing/2014/main" id="{8C2F18CB-47E4-BBDC-64CE-8425B06D2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6258" y="431113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/>
                  <a:t>LA</a:t>
                </a:r>
              </a:p>
            </p:txBody>
          </p:sp>
          <p:sp>
            <p:nvSpPr>
              <p:cNvPr id="127" name="TextBox 24">
                <a:extLst>
                  <a:ext uri="{FF2B5EF4-FFF2-40B4-BE49-F238E27FC236}">
                    <a16:creationId xmlns:a16="http://schemas.microsoft.com/office/drawing/2014/main" id="{E40D4001-4FCC-D1D3-4280-EA75BED90B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1095" y="3097211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128" name="TextBox 25">
                <a:extLst>
                  <a:ext uri="{FF2B5EF4-FFF2-40B4-BE49-F238E27FC236}">
                    <a16:creationId xmlns:a16="http://schemas.microsoft.com/office/drawing/2014/main" id="{CB3C6E24-9CAF-0EEF-A4D7-C72D651154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7000" y="38862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129" name="TextBox 26">
                <a:extLst>
                  <a:ext uri="{FF2B5EF4-FFF2-40B4-BE49-F238E27FC236}">
                    <a16:creationId xmlns:a16="http://schemas.microsoft.com/office/drawing/2014/main" id="{EB529BE5-75B6-E2AB-3152-D46899B248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94619" y="2408026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130" name="TextBox 27">
                <a:extLst>
                  <a:ext uri="{FF2B5EF4-FFF2-40B4-BE49-F238E27FC236}">
                    <a16:creationId xmlns:a16="http://schemas.microsoft.com/office/drawing/2014/main" id="{D421E7F2-9463-BA96-4C28-A479D85B4D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141" y="4243387"/>
                <a:ext cx="5953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Logansport</a:t>
                </a:r>
              </a:p>
            </p:txBody>
          </p:sp>
          <p:sp>
            <p:nvSpPr>
              <p:cNvPr id="131" name="TextBox 28">
                <a:extLst>
                  <a:ext uri="{FF2B5EF4-FFF2-40B4-BE49-F238E27FC236}">
                    <a16:creationId xmlns:a16="http://schemas.microsoft.com/office/drawing/2014/main" id="{098725AB-0016-E267-805A-92613288E4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4419600"/>
                <a:ext cx="4921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Bienville</a:t>
                </a:r>
              </a:p>
            </p:txBody>
          </p:sp>
          <p:sp>
            <p:nvSpPr>
              <p:cNvPr id="132" name="TextBox 29">
                <a:extLst>
                  <a:ext uri="{FF2B5EF4-FFF2-40B4-BE49-F238E27FC236}">
                    <a16:creationId xmlns:a16="http://schemas.microsoft.com/office/drawing/2014/main" id="{6A0E5F95-E6EF-6E97-5C94-FBCDEA0E9B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" y="3886200"/>
                <a:ext cx="8874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Bear Creek Storage</a:t>
                </a:r>
              </a:p>
            </p:txBody>
          </p:sp>
          <p:sp>
            <p:nvSpPr>
              <p:cNvPr id="133" name="TextBox 30">
                <a:extLst>
                  <a:ext uri="{FF2B5EF4-FFF2-40B4-BE49-F238E27FC236}">
                    <a16:creationId xmlns:a16="http://schemas.microsoft.com/office/drawing/2014/main" id="{7C5F636D-3750-85A7-B954-921B0AEF58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600" y="3733800"/>
                <a:ext cx="4762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Onward</a:t>
                </a:r>
              </a:p>
            </p:txBody>
          </p:sp>
          <p:sp>
            <p:nvSpPr>
              <p:cNvPr id="134" name="TextBox 31">
                <a:extLst>
                  <a:ext uri="{FF2B5EF4-FFF2-40B4-BE49-F238E27FC236}">
                    <a16:creationId xmlns:a16="http://schemas.microsoft.com/office/drawing/2014/main" id="{553D00E4-20FC-4A56-8288-BCC9DDA0AA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3581400"/>
                <a:ext cx="4572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Pickens</a:t>
                </a:r>
              </a:p>
            </p:txBody>
          </p:sp>
          <p:sp>
            <p:nvSpPr>
              <p:cNvPr id="135" name="TextBox 32">
                <a:extLst>
                  <a:ext uri="{FF2B5EF4-FFF2-40B4-BE49-F238E27FC236}">
                    <a16:creationId xmlns:a16="http://schemas.microsoft.com/office/drawing/2014/main" id="{F1E50E2C-CDCF-37CB-1878-67E480C9A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600" y="4419600"/>
                <a:ext cx="4302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Rankin</a:t>
                </a:r>
              </a:p>
            </p:txBody>
          </p:sp>
          <p:sp>
            <p:nvSpPr>
              <p:cNvPr id="136" name="TextBox 33">
                <a:extLst>
                  <a:ext uri="{FF2B5EF4-FFF2-40B4-BE49-F238E27FC236}">
                    <a16:creationId xmlns:a16="http://schemas.microsoft.com/office/drawing/2014/main" id="{ABA3C605-CA92-B9F7-CCC0-13C3E62C14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3352800"/>
                <a:ext cx="5207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Louisville</a:t>
                </a:r>
              </a:p>
            </p:txBody>
          </p:sp>
          <p:sp>
            <p:nvSpPr>
              <p:cNvPr id="137" name="TextBox 34">
                <a:extLst>
                  <a:ext uri="{FF2B5EF4-FFF2-40B4-BE49-F238E27FC236}">
                    <a16:creationId xmlns:a16="http://schemas.microsoft.com/office/drawing/2014/main" id="{B602CE77-4015-C372-60AF-20EBFA94D5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5800" y="2743200"/>
                <a:ext cx="7731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Muldon Storage</a:t>
                </a:r>
              </a:p>
            </p:txBody>
          </p:sp>
          <p:sp>
            <p:nvSpPr>
              <p:cNvPr id="138" name="TextBox 35">
                <a:extLst>
                  <a:ext uri="{FF2B5EF4-FFF2-40B4-BE49-F238E27FC236}">
                    <a16:creationId xmlns:a16="http://schemas.microsoft.com/office/drawing/2014/main" id="{1244E822-51DC-2DD3-52C4-09F0E35B40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6770" y="3252614"/>
                <a:ext cx="4572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Reform</a:t>
                </a:r>
              </a:p>
            </p:txBody>
          </p:sp>
          <p:sp>
            <p:nvSpPr>
              <p:cNvPr id="139" name="TextBox 36">
                <a:extLst>
                  <a:ext uri="{FF2B5EF4-FFF2-40B4-BE49-F238E27FC236}">
                    <a16:creationId xmlns:a16="http://schemas.microsoft.com/office/drawing/2014/main" id="{88DD677C-3D66-E246-1339-A4E4C0B83E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0" y="3048000"/>
                <a:ext cx="547424" cy="179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McConnells</a:t>
                </a:r>
              </a:p>
            </p:txBody>
          </p:sp>
          <p:sp>
            <p:nvSpPr>
              <p:cNvPr id="140" name="TextBox 37">
                <a:extLst>
                  <a:ext uri="{FF2B5EF4-FFF2-40B4-BE49-F238E27FC236}">
                    <a16:creationId xmlns:a16="http://schemas.microsoft.com/office/drawing/2014/main" id="{EB3CF2FC-4C3E-5AB9-9581-4BE6DD8B8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5837" y="3306232"/>
                <a:ext cx="5937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Providence</a:t>
                </a:r>
              </a:p>
            </p:txBody>
          </p:sp>
          <p:sp>
            <p:nvSpPr>
              <p:cNvPr id="141" name="TextBox 38">
                <a:extLst>
                  <a:ext uri="{FF2B5EF4-FFF2-40B4-BE49-F238E27FC236}">
                    <a16:creationId xmlns:a16="http://schemas.microsoft.com/office/drawing/2014/main" id="{BD3B0CA1-254E-D860-8C80-48DA47E25A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4893" y="2895600"/>
                <a:ext cx="4556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Tarrant</a:t>
                </a:r>
              </a:p>
            </p:txBody>
          </p:sp>
          <p:sp>
            <p:nvSpPr>
              <p:cNvPr id="142" name="TextBox 39">
                <a:extLst>
                  <a:ext uri="{FF2B5EF4-FFF2-40B4-BE49-F238E27FC236}">
                    <a16:creationId xmlns:a16="http://schemas.microsoft.com/office/drawing/2014/main" id="{7156522B-07FA-D884-9BD2-8BDD120654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3200" y="2971800"/>
                <a:ext cx="4778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Pell City</a:t>
                </a:r>
              </a:p>
            </p:txBody>
          </p:sp>
          <p:sp>
            <p:nvSpPr>
              <p:cNvPr id="143" name="TextBox 40">
                <a:extLst>
                  <a:ext uri="{FF2B5EF4-FFF2-40B4-BE49-F238E27FC236}">
                    <a16:creationId xmlns:a16="http://schemas.microsoft.com/office/drawing/2014/main" id="{D30617DF-7302-EBF4-3F25-BFDE57BF28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3200400"/>
                <a:ext cx="6762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DeArmanville</a:t>
                </a:r>
              </a:p>
            </p:txBody>
          </p:sp>
          <p:sp>
            <p:nvSpPr>
              <p:cNvPr id="144" name="TextBox 41">
                <a:extLst>
                  <a:ext uri="{FF2B5EF4-FFF2-40B4-BE49-F238E27FC236}">
                    <a16:creationId xmlns:a16="http://schemas.microsoft.com/office/drawing/2014/main" id="{1A184737-AE98-5AD5-9AAA-7887AF8929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6600" y="2895600"/>
                <a:ext cx="5143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Bell Mills</a:t>
                </a:r>
              </a:p>
            </p:txBody>
          </p:sp>
          <p:sp>
            <p:nvSpPr>
              <p:cNvPr id="145" name="TextBox 42">
                <a:extLst>
                  <a:ext uri="{FF2B5EF4-FFF2-40B4-BE49-F238E27FC236}">
                    <a16:creationId xmlns:a16="http://schemas.microsoft.com/office/drawing/2014/main" id="{8BA5F4E2-E5A4-3FC1-F3E7-AA1340CCC6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7600" y="2209800"/>
                <a:ext cx="3984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Rome</a:t>
                </a:r>
                <a:endParaRPr lang="en-US"/>
              </a:p>
            </p:txBody>
          </p:sp>
          <p:sp>
            <p:nvSpPr>
              <p:cNvPr id="146" name="TextBox 49">
                <a:extLst>
                  <a:ext uri="{FF2B5EF4-FFF2-40B4-BE49-F238E27FC236}">
                    <a16:creationId xmlns:a16="http://schemas.microsoft.com/office/drawing/2014/main" id="{C3C10D74-6601-6120-107F-7E1BAE7B8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8400" y="1981200"/>
                <a:ext cx="5476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Huntsville</a:t>
                </a: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221A3DA9-5B71-7328-9BD4-0837888A21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5200" y="1600200"/>
                <a:ext cx="6540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Chattanooga</a:t>
                </a:r>
              </a:p>
            </p:txBody>
          </p:sp>
          <p:sp>
            <p:nvSpPr>
              <p:cNvPr id="148" name="TextBox 51">
                <a:extLst>
                  <a:ext uri="{FF2B5EF4-FFF2-40B4-BE49-F238E27FC236}">
                    <a16:creationId xmlns:a16="http://schemas.microsoft.com/office/drawing/2014/main" id="{EC476984-AF89-FD38-47F4-923D655D15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53400" y="28194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149" name="Line Callout 1 51">
                <a:extLst>
                  <a:ext uri="{FF2B5EF4-FFF2-40B4-BE49-F238E27FC236}">
                    <a16:creationId xmlns:a16="http://schemas.microsoft.com/office/drawing/2014/main" id="{DB579718-A944-B131-1A1D-727DB34DEAD6}"/>
                  </a:ext>
                </a:extLst>
              </p:cNvPr>
              <p:cNvSpPr/>
              <p:nvPr/>
            </p:nvSpPr>
            <p:spPr>
              <a:xfrm>
                <a:off x="-1031875" y="5879069"/>
                <a:ext cx="2362200" cy="457200"/>
              </a:xfrm>
              <a:prstGeom prst="borderCallout1">
                <a:avLst>
                  <a:gd name="adj1" fmla="val 2644"/>
                  <a:gd name="adj2" fmla="val 24381"/>
                  <a:gd name="adj3" fmla="val 8981"/>
                  <a:gd name="adj4" fmla="val 73158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Southern will be conducting other general maintenance  during this period  </a:t>
                </a:r>
              </a:p>
            </p:txBody>
          </p:sp>
          <p:sp>
            <p:nvSpPr>
              <p:cNvPr id="150" name="TextBox 24">
                <a:extLst>
                  <a:ext uri="{FF2B5EF4-FFF2-40B4-BE49-F238E27FC236}">
                    <a16:creationId xmlns:a16="http://schemas.microsoft.com/office/drawing/2014/main" id="{03EB4AAE-B133-1DE7-9260-9ADA426F9F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9972" y="2622100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10B12E6-C174-4907-32F5-C93C66DA0025}"/>
              </a:ext>
            </a:extLst>
          </p:cNvPr>
          <p:cNvGrpSpPr/>
          <p:nvPr/>
        </p:nvGrpSpPr>
        <p:grpSpPr>
          <a:xfrm>
            <a:off x="9120061" y="5120680"/>
            <a:ext cx="2466321" cy="1108255"/>
            <a:chOff x="6553199" y="5358153"/>
            <a:chExt cx="2243450" cy="815442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DAACDB3-ECE7-C199-F9A2-F984112BD355}"/>
                </a:ext>
              </a:extLst>
            </p:cNvPr>
            <p:cNvSpPr/>
            <p:nvPr/>
          </p:nvSpPr>
          <p:spPr>
            <a:xfrm>
              <a:off x="6553199" y="5358153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4617C8FD-1F8F-736E-571D-A9FC1BCB45CD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164" name="Flowchart: Connector 163">
                <a:extLst>
                  <a:ext uri="{FF2B5EF4-FFF2-40B4-BE49-F238E27FC236}">
                    <a16:creationId xmlns:a16="http://schemas.microsoft.com/office/drawing/2014/main" id="{A81446F6-0951-EA12-4C16-6838410E3344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lowchart: Extract 164">
                <a:extLst>
                  <a:ext uri="{FF2B5EF4-FFF2-40B4-BE49-F238E27FC236}">
                    <a16:creationId xmlns:a16="http://schemas.microsoft.com/office/drawing/2014/main" id="{DC501307-BE1D-2BFC-E82F-60FA07504B78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A18FDC27-4AD9-EC36-3EB8-8F0B5D0B4FCE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C4B3818E-55EC-617B-7217-4AE74DA0CBCF}"/>
              </a:ext>
            </a:extLst>
          </p:cNvPr>
          <p:cNvSpPr/>
          <p:nvPr/>
        </p:nvSpPr>
        <p:spPr>
          <a:xfrm>
            <a:off x="8294130" y="3832197"/>
            <a:ext cx="85059" cy="85059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F4550B0A-47DC-0A28-0C05-81CB7AB0C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448" y="3676669"/>
            <a:ext cx="60785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Duncanville</a:t>
            </a:r>
          </a:p>
        </p:txBody>
      </p:sp>
      <p:sp>
        <p:nvSpPr>
          <p:cNvPr id="13" name="Line Callout 1 57">
            <a:extLst>
              <a:ext uri="{FF2B5EF4-FFF2-40B4-BE49-F238E27FC236}">
                <a16:creationId xmlns:a16="http://schemas.microsoft.com/office/drawing/2014/main" id="{A1A86955-7558-8833-63E5-29B55129D8C3}"/>
              </a:ext>
            </a:extLst>
          </p:cNvPr>
          <p:cNvSpPr/>
          <p:nvPr/>
        </p:nvSpPr>
        <p:spPr>
          <a:xfrm>
            <a:off x="6080537" y="3988195"/>
            <a:ext cx="1918545" cy="712848"/>
          </a:xfrm>
          <a:prstGeom prst="borderCallout1">
            <a:avLst>
              <a:gd name="adj1" fmla="val -121920"/>
              <a:gd name="adj2" fmla="val 92614"/>
              <a:gd name="adj3" fmla="val 4843"/>
              <a:gd name="adj4" fmla="val 51034"/>
            </a:avLst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2nd North Main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Proj-SNG-4754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5-20-25 to 5-22-25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east of McConnells</a:t>
            </a:r>
          </a:p>
        </p:txBody>
      </p:sp>
      <p:sp>
        <p:nvSpPr>
          <p:cNvPr id="6" name="Line Callout 1 57">
            <a:extLst>
              <a:ext uri="{FF2B5EF4-FFF2-40B4-BE49-F238E27FC236}">
                <a16:creationId xmlns:a16="http://schemas.microsoft.com/office/drawing/2014/main" id="{16BBEF65-9BCB-E898-62D6-901047E71B4A}"/>
              </a:ext>
            </a:extLst>
          </p:cNvPr>
          <p:cNvSpPr/>
          <p:nvPr/>
        </p:nvSpPr>
        <p:spPr>
          <a:xfrm>
            <a:off x="4569905" y="1717810"/>
            <a:ext cx="1918545" cy="712848"/>
          </a:xfrm>
          <a:prstGeom prst="borderCallout1">
            <a:avLst>
              <a:gd name="adj1" fmla="val 193633"/>
              <a:gd name="adj2" fmla="val 124506"/>
              <a:gd name="adj3" fmla="val 96474"/>
              <a:gd name="adj4" fmla="val 79321"/>
            </a:avLst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West Point loop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Proj-SNG-18566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6-3-25 to 6-6-25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south of Muldon</a:t>
            </a:r>
          </a:p>
        </p:txBody>
      </p:sp>
      <p:sp>
        <p:nvSpPr>
          <p:cNvPr id="14" name="Line Callout 1 57">
            <a:extLst>
              <a:ext uri="{FF2B5EF4-FFF2-40B4-BE49-F238E27FC236}">
                <a16:creationId xmlns:a16="http://schemas.microsoft.com/office/drawing/2014/main" id="{56ECBC64-999E-A3F6-CE23-57A5124C79D8}"/>
              </a:ext>
            </a:extLst>
          </p:cNvPr>
          <p:cNvSpPr/>
          <p:nvPr/>
        </p:nvSpPr>
        <p:spPr>
          <a:xfrm>
            <a:off x="7570583" y="1574417"/>
            <a:ext cx="1918545" cy="712848"/>
          </a:xfrm>
          <a:prstGeom prst="borderCallout1">
            <a:avLst>
              <a:gd name="adj1" fmla="val 166863"/>
              <a:gd name="adj2" fmla="val 84200"/>
              <a:gd name="adj3" fmla="val 96196"/>
              <a:gd name="adj4" fmla="val 62454"/>
            </a:avLst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Gadsden Branch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Proj-SNG-5473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5-28-25 to 5-29-25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north of Pell City</a:t>
            </a:r>
          </a:p>
        </p:txBody>
      </p:sp>
    </p:spTree>
    <p:extLst>
      <p:ext uri="{BB962C8B-B14F-4D97-AF65-F5344CB8AC3E}">
        <p14:creationId xmlns:p14="http://schemas.microsoft.com/office/powerpoint/2010/main" val="16285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1C60C9-CA47-5E4B-8910-E228F2E2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05FF54-4545-6750-0F7C-004FBA9C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SNG North System Maintenance Review</a:t>
            </a:r>
            <a:endParaRPr lang="en-US" sz="27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54A22-FBE0-4703-0135-4B6F87372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" y="516986"/>
            <a:ext cx="5003510" cy="6445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May/June/July/August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BA54B-A87A-3513-0A94-9042BE1B2090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0FBD7D-ED02-6B26-CF09-096B7A8C9EAF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13171528-7158-B85C-E3B0-74AA53A64DFA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lowchart: Extract 11">
              <a:extLst>
                <a:ext uri="{FF2B5EF4-FFF2-40B4-BE49-F238E27FC236}">
                  <a16:creationId xmlns:a16="http://schemas.microsoft.com/office/drawing/2014/main" id="{B7789762-9C7B-E03D-3E50-770B1CF6EB9E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01CCC7A-7ECF-13F6-489C-F10F1F61142F}"/>
              </a:ext>
            </a:extLst>
          </p:cNvPr>
          <p:cNvGrpSpPr/>
          <p:nvPr/>
        </p:nvGrpSpPr>
        <p:grpSpPr>
          <a:xfrm>
            <a:off x="262554" y="1318696"/>
            <a:ext cx="9923994" cy="5274264"/>
            <a:chOff x="-1319744" y="1600200"/>
            <a:chExt cx="9923994" cy="5274264"/>
          </a:xfrm>
        </p:grpSpPr>
        <p:pic>
          <p:nvPicPr>
            <p:cNvPr id="13" name="Content Placeholder 3" descr="north system.bmp">
              <a:extLst>
                <a:ext uri="{FF2B5EF4-FFF2-40B4-BE49-F238E27FC236}">
                  <a16:creationId xmlns:a16="http://schemas.microsoft.com/office/drawing/2014/main" id="{67EBAB6D-A25F-5679-9F76-00077C6B4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673" y="1639750"/>
              <a:ext cx="8229600" cy="3427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408121C3-E846-E596-5BE4-DBCFC2B24D1C}"/>
                </a:ext>
              </a:extLst>
            </p:cNvPr>
            <p:cNvSpPr/>
            <p:nvPr/>
          </p:nvSpPr>
          <p:spPr>
            <a:xfrm>
              <a:off x="625502" y="4551458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09D36A7E-0AF9-7B46-ED2B-55FD3731C8C9}"/>
                </a:ext>
              </a:extLst>
            </p:cNvPr>
            <p:cNvSpPr/>
            <p:nvPr/>
          </p:nvSpPr>
          <p:spPr>
            <a:xfrm>
              <a:off x="1066800" y="4343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8A9B8948-E333-05D7-09F4-0518EC5D998F}"/>
                </a:ext>
              </a:extLst>
            </p:cNvPr>
            <p:cNvSpPr/>
            <p:nvPr/>
          </p:nvSpPr>
          <p:spPr>
            <a:xfrm>
              <a:off x="2971800" y="3962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8064A366-DEF1-45FA-6CB0-7478A159062D}"/>
                </a:ext>
              </a:extLst>
            </p:cNvPr>
            <p:cNvSpPr/>
            <p:nvPr/>
          </p:nvSpPr>
          <p:spPr>
            <a:xfrm>
              <a:off x="3810000" y="3810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AB406ABA-0649-1CDA-0299-C309DF469709}"/>
                </a:ext>
              </a:extLst>
            </p:cNvPr>
            <p:cNvSpPr/>
            <p:nvPr/>
          </p:nvSpPr>
          <p:spPr>
            <a:xfrm>
              <a:off x="4495800" y="3581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61D58876-A7FC-7CA8-7ADD-7815EF1554DF}"/>
                </a:ext>
              </a:extLst>
            </p:cNvPr>
            <p:cNvSpPr/>
            <p:nvPr/>
          </p:nvSpPr>
          <p:spPr>
            <a:xfrm>
              <a:off x="5257800" y="3429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59121B85-94CA-E55D-4BCA-F2208291745E}"/>
                </a:ext>
              </a:extLst>
            </p:cNvPr>
            <p:cNvSpPr/>
            <p:nvPr/>
          </p:nvSpPr>
          <p:spPr>
            <a:xfrm>
              <a:off x="5638800" y="3332257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9C6BCE0D-C44E-345D-A81F-152FF7431BFE}"/>
                </a:ext>
              </a:extLst>
            </p:cNvPr>
            <p:cNvSpPr/>
            <p:nvPr/>
          </p:nvSpPr>
          <p:spPr>
            <a:xfrm>
              <a:off x="6019800" y="3276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95A58256-7DA2-69F4-0EC7-AE819D432FBC}"/>
                </a:ext>
              </a:extLst>
            </p:cNvPr>
            <p:cNvSpPr/>
            <p:nvPr/>
          </p:nvSpPr>
          <p:spPr>
            <a:xfrm>
              <a:off x="6324600" y="3124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50567DEB-EE2B-80B5-3B0A-11D81E272E0E}"/>
                </a:ext>
              </a:extLst>
            </p:cNvPr>
            <p:cNvSpPr/>
            <p:nvPr/>
          </p:nvSpPr>
          <p:spPr>
            <a:xfrm>
              <a:off x="6781800" y="3124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999760EB-53AA-A799-5CC9-9EF5AF8B11C4}"/>
                </a:ext>
              </a:extLst>
            </p:cNvPr>
            <p:cNvSpPr/>
            <p:nvPr/>
          </p:nvSpPr>
          <p:spPr>
            <a:xfrm>
              <a:off x="7086600" y="3124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DFBAF678-9202-DCA3-ECE4-CA86AE5A7D1E}"/>
                </a:ext>
              </a:extLst>
            </p:cNvPr>
            <p:cNvSpPr/>
            <p:nvPr/>
          </p:nvSpPr>
          <p:spPr>
            <a:xfrm>
              <a:off x="7512050" y="308292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AA496961-9E35-C70B-C412-2293278D3EE2}"/>
                </a:ext>
              </a:extLst>
            </p:cNvPr>
            <p:cNvSpPr/>
            <p:nvPr/>
          </p:nvSpPr>
          <p:spPr>
            <a:xfrm>
              <a:off x="7772400" y="2362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27F65004-89A2-A4A6-263C-87D4C2E311C0}"/>
                </a:ext>
              </a:extLst>
            </p:cNvPr>
            <p:cNvSpPr/>
            <p:nvPr/>
          </p:nvSpPr>
          <p:spPr>
            <a:xfrm>
              <a:off x="3810000" y="4343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15E4E7A-3AE8-F8AF-D0F8-84780A9146BF}"/>
                </a:ext>
              </a:extLst>
            </p:cNvPr>
            <p:cNvSpPr/>
            <p:nvPr/>
          </p:nvSpPr>
          <p:spPr>
            <a:xfrm>
              <a:off x="990600" y="4038600"/>
              <a:ext cx="152400" cy="1524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640DA9DB-10F0-7AA4-48E6-7B5E359E9840}"/>
                </a:ext>
              </a:extLst>
            </p:cNvPr>
            <p:cNvSpPr/>
            <p:nvPr/>
          </p:nvSpPr>
          <p:spPr>
            <a:xfrm>
              <a:off x="4876800" y="2895600"/>
              <a:ext cx="152400" cy="1524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23">
              <a:extLst>
                <a:ext uri="{FF2B5EF4-FFF2-40B4-BE49-F238E27FC236}">
                  <a16:creationId xmlns:a16="http://schemas.microsoft.com/office/drawing/2014/main" id="{A935B58C-6A6B-C489-8EE3-0FCAFF2A8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9310" y="4250293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/>
                <a:t>LA</a:t>
              </a:r>
            </a:p>
          </p:txBody>
        </p:sp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1059C064-1D62-97B4-8693-A6E393D32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6614" y="3044824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MS</a:t>
              </a:r>
            </a:p>
          </p:txBody>
        </p:sp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A76D5AD8-2ED7-2492-F839-7FBCB06F5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8113" y="2300640"/>
              <a:ext cx="4635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GA</a:t>
              </a:r>
            </a:p>
          </p:txBody>
        </p:sp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4E32B4B1-E452-8645-FDF6-109CE4590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49" y="4330849"/>
              <a:ext cx="5953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Logansport</a:t>
              </a:r>
            </a:p>
          </p:txBody>
        </p:sp>
        <p:sp>
          <p:nvSpPr>
            <p:cNvPr id="35" name="TextBox 28">
              <a:extLst>
                <a:ext uri="{FF2B5EF4-FFF2-40B4-BE49-F238E27FC236}">
                  <a16:creationId xmlns:a16="http://schemas.microsoft.com/office/drawing/2014/main" id="{0A505DDC-0342-4FA1-8CF7-6078C7AE2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419600"/>
              <a:ext cx="4921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Bienville</a:t>
              </a:r>
            </a:p>
          </p:txBody>
        </p:sp>
        <p:sp>
          <p:nvSpPr>
            <p:cNvPr id="36" name="TextBox 29">
              <a:extLst>
                <a:ext uri="{FF2B5EF4-FFF2-40B4-BE49-F238E27FC236}">
                  <a16:creationId xmlns:a16="http://schemas.microsoft.com/office/drawing/2014/main" id="{C1D2C4DE-6024-F827-DB9A-677A4AB8B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886200"/>
              <a:ext cx="8874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Bear Creek Storage</a:t>
              </a:r>
            </a:p>
          </p:txBody>
        </p:sp>
        <p:sp>
          <p:nvSpPr>
            <p:cNvPr id="37" name="TextBox 30">
              <a:extLst>
                <a:ext uri="{FF2B5EF4-FFF2-40B4-BE49-F238E27FC236}">
                  <a16:creationId xmlns:a16="http://schemas.microsoft.com/office/drawing/2014/main" id="{7ECA373C-C66E-78D5-BCBE-C9574397F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3733800"/>
              <a:ext cx="4762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Onward</a:t>
              </a:r>
            </a:p>
          </p:txBody>
        </p:sp>
        <p:sp>
          <p:nvSpPr>
            <p:cNvPr id="38" name="TextBox 31">
              <a:extLst>
                <a:ext uri="{FF2B5EF4-FFF2-40B4-BE49-F238E27FC236}">
                  <a16:creationId xmlns:a16="http://schemas.microsoft.com/office/drawing/2014/main" id="{0A879FAF-8053-7DED-D285-C04D44DD6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3581400"/>
              <a:ext cx="4572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Pickens</a:t>
              </a:r>
            </a:p>
          </p:txBody>
        </p:sp>
        <p:sp>
          <p:nvSpPr>
            <p:cNvPr id="39" name="TextBox 32">
              <a:extLst>
                <a:ext uri="{FF2B5EF4-FFF2-40B4-BE49-F238E27FC236}">
                  <a16:creationId xmlns:a16="http://schemas.microsoft.com/office/drawing/2014/main" id="{F6611F13-56FE-3393-EC31-B1170FDC5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4419600"/>
              <a:ext cx="4302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Rankin</a:t>
              </a:r>
            </a:p>
          </p:txBody>
        </p:sp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7C56159F-DF3E-30F5-D452-B7547C5FE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3352800"/>
              <a:ext cx="5207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Louisville</a:t>
              </a:r>
            </a:p>
          </p:txBody>
        </p: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CE78DBC2-2D3C-4DEE-9E89-5D0986FED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2743200"/>
              <a:ext cx="773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Muldon Storage</a:t>
              </a:r>
            </a:p>
          </p:txBody>
        </p:sp>
        <p:sp>
          <p:nvSpPr>
            <p:cNvPr id="42" name="TextBox 35">
              <a:extLst>
                <a:ext uri="{FF2B5EF4-FFF2-40B4-BE49-F238E27FC236}">
                  <a16:creationId xmlns:a16="http://schemas.microsoft.com/office/drawing/2014/main" id="{6ACEB6D9-58F6-ECCA-377F-85C34CD33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3214687"/>
              <a:ext cx="4572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Reform</a:t>
              </a:r>
            </a:p>
          </p:txBody>
        </p:sp>
        <p:sp>
          <p:nvSpPr>
            <p:cNvPr id="43" name="TextBox 36">
              <a:extLst>
                <a:ext uri="{FF2B5EF4-FFF2-40B4-BE49-F238E27FC236}">
                  <a16:creationId xmlns:a16="http://schemas.microsoft.com/office/drawing/2014/main" id="{B27A5CC6-72C2-711C-B51F-48556C832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3048000"/>
              <a:ext cx="6111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McConnells</a:t>
              </a:r>
            </a:p>
          </p:txBody>
        </p:sp>
        <p:sp>
          <p:nvSpPr>
            <p:cNvPr id="44" name="TextBox 37">
              <a:extLst>
                <a:ext uri="{FF2B5EF4-FFF2-40B4-BE49-F238E27FC236}">
                  <a16:creationId xmlns:a16="http://schemas.microsoft.com/office/drawing/2014/main" id="{196CEA87-9087-CD3D-E9FF-D095482E1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5837" y="3306232"/>
              <a:ext cx="5937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Providence</a:t>
              </a:r>
            </a:p>
          </p:txBody>
        </p:sp>
        <p:sp>
          <p:nvSpPr>
            <p:cNvPr id="45" name="TextBox 38">
              <a:extLst>
                <a:ext uri="{FF2B5EF4-FFF2-40B4-BE49-F238E27FC236}">
                  <a16:creationId xmlns:a16="http://schemas.microsoft.com/office/drawing/2014/main" id="{319CD714-B4F2-A498-5A87-F3000823A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4893" y="2895600"/>
              <a:ext cx="4556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Tarrant</a:t>
              </a:r>
            </a:p>
          </p:txBody>
        </p: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id="{06E482B5-C8C3-FDCF-1AD4-58CA90CE7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2971800"/>
              <a:ext cx="4778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Pell City</a:t>
              </a:r>
            </a:p>
          </p:txBody>
        </p:sp>
        <p:sp>
          <p:nvSpPr>
            <p:cNvPr id="47" name="TextBox 40">
              <a:extLst>
                <a:ext uri="{FF2B5EF4-FFF2-40B4-BE49-F238E27FC236}">
                  <a16:creationId xmlns:a16="http://schemas.microsoft.com/office/drawing/2014/main" id="{22377999-4317-ECFE-59DB-23B7AB635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3200400"/>
              <a:ext cx="6762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DeArmanville</a:t>
              </a:r>
            </a:p>
          </p:txBody>
        </p:sp>
        <p:sp>
          <p:nvSpPr>
            <p:cNvPr id="48" name="TextBox 41">
              <a:extLst>
                <a:ext uri="{FF2B5EF4-FFF2-40B4-BE49-F238E27FC236}">
                  <a16:creationId xmlns:a16="http://schemas.microsoft.com/office/drawing/2014/main" id="{03E6232D-0990-482A-9133-7D5CF239F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2895600"/>
              <a:ext cx="5143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Bell Mills</a:t>
              </a:r>
            </a:p>
          </p:txBody>
        </p:sp>
        <p:sp>
          <p:nvSpPr>
            <p:cNvPr id="49" name="TextBox 42">
              <a:extLst>
                <a:ext uri="{FF2B5EF4-FFF2-40B4-BE49-F238E27FC236}">
                  <a16:creationId xmlns:a16="http://schemas.microsoft.com/office/drawing/2014/main" id="{A7BA8356-9D01-6E98-D236-6581CE918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2209800"/>
              <a:ext cx="3984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Rome</a:t>
              </a:r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13451A-6EFA-E704-9448-482BEA141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1981200"/>
              <a:ext cx="5476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Huntsville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8E5BF27-78DF-4502-08D7-9C0C71D89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1600200"/>
              <a:ext cx="6540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Chattanooga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3F3FFC5-6238-4457-18A4-A21DA3109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2819400"/>
              <a:ext cx="4508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Atlanta</a:t>
              </a:r>
            </a:p>
          </p:txBody>
        </p:sp>
        <p:sp>
          <p:nvSpPr>
            <p:cNvPr id="53" name="Line Callout 1 51">
              <a:extLst>
                <a:ext uri="{FF2B5EF4-FFF2-40B4-BE49-F238E27FC236}">
                  <a16:creationId xmlns:a16="http://schemas.microsoft.com/office/drawing/2014/main" id="{5E232A25-B6C8-1BF9-C123-3A1F256E9A48}"/>
                </a:ext>
              </a:extLst>
            </p:cNvPr>
            <p:cNvSpPr/>
            <p:nvPr/>
          </p:nvSpPr>
          <p:spPr>
            <a:xfrm>
              <a:off x="-1319744" y="6417264"/>
              <a:ext cx="2362200" cy="457200"/>
            </a:xfrm>
            <a:prstGeom prst="borderCallout1">
              <a:avLst>
                <a:gd name="adj1" fmla="val 2644"/>
                <a:gd name="adj2" fmla="val 24381"/>
                <a:gd name="adj3" fmla="val 8981"/>
                <a:gd name="adj4" fmla="val 73158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>
                  <a:solidFill>
                    <a:schemeClr val="bg1"/>
                  </a:solidFill>
                </a:rPr>
                <a:t>Southern will be conducting other general maintenance  during this period  </a:t>
              </a:r>
            </a:p>
          </p:txBody>
        </p:sp>
        <p:sp>
          <p:nvSpPr>
            <p:cNvPr id="54" name="TextBox 24">
              <a:extLst>
                <a:ext uri="{FF2B5EF4-FFF2-40B4-BE49-F238E27FC236}">
                  <a16:creationId xmlns:a16="http://schemas.microsoft.com/office/drawing/2014/main" id="{879B94A6-7B03-54FE-7B5A-F2FF70391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5572" y="2553584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</a:t>
              </a:r>
            </a:p>
          </p:txBody>
        </p:sp>
      </p:grp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2AFDCE3-0BA7-4FD9-8F3B-EBEDA09AA2EE}"/>
              </a:ext>
            </a:extLst>
          </p:cNvPr>
          <p:cNvSpPr/>
          <p:nvPr/>
        </p:nvSpPr>
        <p:spPr>
          <a:xfrm>
            <a:off x="7762979" y="3713723"/>
            <a:ext cx="85059" cy="85059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B0F774BB-7CA9-308D-244D-8B87850FB2C2}"/>
              </a:ext>
            </a:extLst>
          </p:cNvPr>
          <p:cNvSpPr txBox="1"/>
          <p:nvPr/>
        </p:nvSpPr>
        <p:spPr bwMode="auto">
          <a:xfrm>
            <a:off x="7578515" y="3826307"/>
            <a:ext cx="60785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Duncanville</a:t>
            </a:r>
          </a:p>
        </p:txBody>
      </p:sp>
      <p:sp>
        <p:nvSpPr>
          <p:cNvPr id="58" name="Line Callout 1 64">
            <a:extLst>
              <a:ext uri="{FF2B5EF4-FFF2-40B4-BE49-F238E27FC236}">
                <a16:creationId xmlns:a16="http://schemas.microsoft.com/office/drawing/2014/main" id="{2CEC4FAB-CEEE-F85F-D679-B892A37B3427}"/>
              </a:ext>
            </a:extLst>
          </p:cNvPr>
          <p:cNvSpPr/>
          <p:nvPr/>
        </p:nvSpPr>
        <p:spPr>
          <a:xfrm>
            <a:off x="3080584" y="1716367"/>
            <a:ext cx="1924326" cy="997741"/>
          </a:xfrm>
          <a:prstGeom prst="borderCallout1">
            <a:avLst>
              <a:gd name="adj1" fmla="val 184065"/>
              <a:gd name="adj2" fmla="val 122409"/>
              <a:gd name="adj3" fmla="val 98595"/>
              <a:gd name="adj4" fmla="val 7164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Unit Maintenance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Proj-41251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Pickens compressor station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5-19-25 to 6-6-25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400 capacity of 234 Mdth/d impacted 85 Mdth/d</a:t>
            </a:r>
          </a:p>
        </p:txBody>
      </p:sp>
      <p:sp>
        <p:nvSpPr>
          <p:cNvPr id="6" name="Line Callout 1 67">
            <a:extLst>
              <a:ext uri="{FF2B5EF4-FFF2-40B4-BE49-F238E27FC236}">
                <a16:creationId xmlns:a16="http://schemas.microsoft.com/office/drawing/2014/main" id="{20C50CC3-2ACB-26BC-CCAF-D12AD92507A6}"/>
              </a:ext>
            </a:extLst>
          </p:cNvPr>
          <p:cNvSpPr/>
          <p:nvPr/>
        </p:nvSpPr>
        <p:spPr>
          <a:xfrm>
            <a:off x="6020672" y="1306248"/>
            <a:ext cx="1924325" cy="1249825"/>
          </a:xfrm>
          <a:prstGeom prst="borderCallout1">
            <a:avLst>
              <a:gd name="adj1" fmla="val 97044"/>
              <a:gd name="adj2" fmla="val 88994"/>
              <a:gd name="adj3" fmla="val 130765"/>
              <a:gd name="adj4" fmla="val 9721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North Main line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Proj-SNG-15331/SNG-38939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5-5-25 to 5-31-25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130 capacity of 563 Mdth/d impacted 120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 west of Tarrant</a:t>
            </a:r>
          </a:p>
        </p:txBody>
      </p:sp>
      <p:sp>
        <p:nvSpPr>
          <p:cNvPr id="32" name="Line Callout 1 67">
            <a:extLst>
              <a:ext uri="{FF2B5EF4-FFF2-40B4-BE49-F238E27FC236}">
                <a16:creationId xmlns:a16="http://schemas.microsoft.com/office/drawing/2014/main" id="{53AD6BD4-306B-5D27-64C8-86CE821425BF}"/>
              </a:ext>
            </a:extLst>
          </p:cNvPr>
          <p:cNvSpPr/>
          <p:nvPr/>
        </p:nvSpPr>
        <p:spPr>
          <a:xfrm>
            <a:off x="5234970" y="4356066"/>
            <a:ext cx="1924325" cy="1064264"/>
          </a:xfrm>
          <a:prstGeom prst="borderCallout1">
            <a:avLst>
              <a:gd name="adj1" fmla="val 3175"/>
              <a:gd name="adj2" fmla="val 50442"/>
              <a:gd name="adj3" fmla="val -91915"/>
              <a:gd name="adj4" fmla="val 4969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North Main line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6-9-25 to 6-12-25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50 capacity of 520 Mdth/d impacted 170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 east of Louisville</a:t>
            </a:r>
          </a:p>
        </p:txBody>
      </p:sp>
      <p:sp>
        <p:nvSpPr>
          <p:cNvPr id="55" name="Line Callout 1 67">
            <a:extLst>
              <a:ext uri="{FF2B5EF4-FFF2-40B4-BE49-F238E27FC236}">
                <a16:creationId xmlns:a16="http://schemas.microsoft.com/office/drawing/2014/main" id="{48024D70-36D9-14DC-350B-953304984079}"/>
              </a:ext>
            </a:extLst>
          </p:cNvPr>
          <p:cNvSpPr/>
          <p:nvPr/>
        </p:nvSpPr>
        <p:spPr>
          <a:xfrm>
            <a:off x="8002624" y="4043880"/>
            <a:ext cx="1924325" cy="982874"/>
          </a:xfrm>
          <a:prstGeom prst="borderCallout1">
            <a:avLst>
              <a:gd name="adj1" fmla="val 3175"/>
              <a:gd name="adj2" fmla="val 50442"/>
              <a:gd name="adj3" fmla="val -117285"/>
              <a:gd name="adj4" fmla="val 4207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Heflin Lateral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6-18-25 to 6-20-25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We do not anticipate an impact to customers at this time,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 east of </a:t>
            </a:r>
            <a:r>
              <a:rPr lang="en-US" sz="1000" dirty="0" err="1">
                <a:solidFill>
                  <a:schemeClr val="tx1"/>
                </a:solidFill>
              </a:rPr>
              <a:t>Dearmanville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73227"/>
      </p:ext>
    </p:extLst>
  </p:cSld>
  <p:clrMapOvr>
    <a:masterClrMapping/>
  </p:clrMapOvr>
</p:sld>
</file>

<file path=ppt/theme/theme1.xml><?xml version="1.0" encoding="utf-8"?>
<a:theme xmlns:a="http://schemas.openxmlformats.org/drawingml/2006/main" name="SNGTheme1">
  <a:themeElements>
    <a:clrScheme name="Custom 1">
      <a:dk1>
        <a:srgbClr val="000000"/>
      </a:dk1>
      <a:lt1>
        <a:srgbClr val="FFFFFF"/>
      </a:lt1>
      <a:dk2>
        <a:srgbClr val="D61F27"/>
      </a:dk2>
      <a:lt2>
        <a:srgbClr val="FFFFFF"/>
      </a:lt2>
      <a:accent1>
        <a:srgbClr val="BFD7E0"/>
      </a:accent1>
      <a:accent2>
        <a:srgbClr val="C83D00"/>
      </a:accent2>
      <a:accent3>
        <a:srgbClr val="168000"/>
      </a:accent3>
      <a:accent4>
        <a:srgbClr val="929AA5"/>
      </a:accent4>
      <a:accent5>
        <a:srgbClr val="FFFFFF"/>
      </a:accent5>
      <a:accent6>
        <a:srgbClr val="CFD2D5"/>
      </a:accent6>
      <a:hlink>
        <a:srgbClr val="D61F27"/>
      </a:hlink>
      <a:folHlink>
        <a:srgbClr val="BFD7E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GTheme1" id="{67F7F084-4942-4E6C-B2CC-E62CCD32AC6C}" vid="{9477FEDE-4A40-47A7-917A-C73507065E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a6ff3c2-ca22-4d79-b254-3060dc63bd6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BCFE3332E154AA7E11D061941D3B1" ma:contentTypeVersion="10" ma:contentTypeDescription="Create a new document." ma:contentTypeScope="" ma:versionID="35b164552e08751ac4a12189a71e8c02">
  <xsd:schema xmlns:xsd="http://www.w3.org/2001/XMLSchema" xmlns:xs="http://www.w3.org/2001/XMLSchema" xmlns:p="http://schemas.microsoft.com/office/2006/metadata/properties" xmlns:ns3="8a6ff3c2-ca22-4d79-b254-3060dc63bd65" targetNamespace="http://schemas.microsoft.com/office/2006/metadata/properties" ma:root="true" ma:fieldsID="6bff96c468041d6f9e656d0107bbe735" ns3:_="">
    <xsd:import namespace="8a6ff3c2-ca22-4d79-b254-3060dc63bd65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ff3c2-ca22-4d79-b254-3060dc63bd65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C24C74-8F69-47C0-92F2-826B201A90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B5E754-8A92-4D5D-A164-8F824EE7F171}">
  <ds:schemaRefs>
    <ds:schemaRef ds:uri="http://schemas.microsoft.com/office/infopath/2007/PartnerControls"/>
    <ds:schemaRef ds:uri="8a6ff3c2-ca22-4d79-b254-3060dc63bd65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B685D1-14E2-4AEA-8F33-554C947165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6ff3c2-ca22-4d79-b254-3060dc63bd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</TotalTime>
  <Words>2175</Words>
  <Application>Microsoft Office PowerPoint</Application>
  <PresentationFormat>Widescreen</PresentationFormat>
  <Paragraphs>856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Arial</vt:lpstr>
      <vt:lpstr>Calibri</vt:lpstr>
      <vt:lpstr>Calibri heading</vt:lpstr>
      <vt:lpstr>Segoe UI Semibold</vt:lpstr>
      <vt:lpstr>SNGTheme1</vt:lpstr>
      <vt:lpstr>Southern Natural Gas Company 2025 Outage Review</vt:lpstr>
      <vt:lpstr>Welcome</vt:lpstr>
      <vt:lpstr>Agenda</vt:lpstr>
      <vt:lpstr>Disclaimers</vt:lpstr>
      <vt:lpstr>Color Key for Maps</vt:lpstr>
      <vt:lpstr>Southern Natural Gas Pipeline</vt:lpstr>
      <vt:lpstr>Southern Natural Gas Pipeline</vt:lpstr>
      <vt:lpstr>SNG North System Pigging Review</vt:lpstr>
      <vt:lpstr>SNG North System Maintenance Review</vt:lpstr>
      <vt:lpstr>SNG South System Pigging Review</vt:lpstr>
      <vt:lpstr>SNG South System Maintenance Review </vt:lpstr>
      <vt:lpstr>SNG South System Maintenance Review continued</vt:lpstr>
      <vt:lpstr>SNG South Louisiana System Pigging Review</vt:lpstr>
      <vt:lpstr>SNG South Louisiana System Maintenance Review</vt:lpstr>
      <vt:lpstr>EEC Line Pigging and Maintenance Review</vt:lpstr>
      <vt:lpstr>SNG North System Pigging Review</vt:lpstr>
      <vt:lpstr>SNG North System Maintenance Review</vt:lpstr>
      <vt:lpstr>SNG South System Pigging Review</vt:lpstr>
      <vt:lpstr>SNG South System Maintenance Review</vt:lpstr>
      <vt:lpstr>SNG South Louisiana System Pigging Review</vt:lpstr>
      <vt:lpstr>SNG South Louisiana System Maintenance Review</vt:lpstr>
      <vt:lpstr>EEC Line Pigging and Maintenance Review</vt:lpstr>
      <vt:lpstr>Gas Control Contacts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Natural Gas Company 2024 Outage Review</dc:title>
  <dc:creator>Jeter, Emily</dc:creator>
  <cp:lastModifiedBy>Davis, B Todd</cp:lastModifiedBy>
  <cp:revision>9</cp:revision>
  <cp:lastPrinted>2025-05-21T16:57:42Z</cp:lastPrinted>
  <dcterms:created xsi:type="dcterms:W3CDTF">2024-03-20T18:53:50Z</dcterms:created>
  <dcterms:modified xsi:type="dcterms:W3CDTF">2025-05-21T20:01:15Z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0x0101002FABCFE3332E154AA7E11D061941D3B1</vt:lpwstr>
  </property>
</Properties>
</file>