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6" r:id="rId5"/>
    <p:sldId id="257" r:id="rId6"/>
    <p:sldId id="259" r:id="rId7"/>
    <p:sldId id="261" r:id="rId8"/>
    <p:sldId id="262" r:id="rId9"/>
    <p:sldId id="263" r:id="rId10"/>
    <p:sldId id="266" r:id="rId11"/>
    <p:sldId id="267" r:id="rId12"/>
    <p:sldId id="268" r:id="rId13"/>
    <p:sldId id="292" r:id="rId14"/>
    <p:sldId id="270" r:id="rId15"/>
    <p:sldId id="272" r:id="rId16"/>
    <p:sldId id="274" r:id="rId17"/>
    <p:sldId id="276" r:id="rId18"/>
    <p:sldId id="277" r:id="rId19"/>
    <p:sldId id="293" r:id="rId20"/>
    <p:sldId id="278" r:id="rId21"/>
    <p:sldId id="279" r:id="rId22"/>
    <p:sldId id="280" r:id="rId23"/>
    <p:sldId id="291" r:id="rId24"/>
    <p:sldId id="282" r:id="rId25"/>
    <p:sldId id="283" r:id="rId26"/>
    <p:sldId id="284" r:id="rId27"/>
    <p:sldId id="285" r:id="rId28"/>
    <p:sldId id="287" r:id="rId29"/>
    <p:sldId id="290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C46A5-CFC6-468B-965E-246D29AFF16B}" v="16" dt="2024-08-20T18:28:27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91E3B3-26A5-46E3-89D3-706A751AEB1C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5A3097-7A98-4DC0-B3FC-2868A35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99" y="0"/>
            <a:ext cx="36515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827" y="2533656"/>
            <a:ext cx="1131888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27" y="4146549"/>
            <a:ext cx="11318887" cy="5397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spcBef>
                <a:spcPts val="18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20797" y="2341563"/>
            <a:ext cx="113415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12192127" cy="914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A red lightning bolt with white text&#10;&#10;Description automatically generated">
            <a:extLst>
              <a:ext uri="{FF2B5EF4-FFF2-40B4-BE49-F238E27FC236}">
                <a16:creationId xmlns:a16="http://schemas.microsoft.com/office/drawing/2014/main" id="{2B5529BE-7564-7683-A395-02B2B22AB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7" y="536578"/>
            <a:ext cx="4778045" cy="13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9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592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5033" y="1049422"/>
            <a:ext cx="5760308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5194" y="1049422"/>
            <a:ext cx="5723238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6234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3096" y="949926"/>
            <a:ext cx="567634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3095" y="1846048"/>
            <a:ext cx="5676343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7189" y="949926"/>
            <a:ext cx="59348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37189" y="1846048"/>
            <a:ext cx="5934891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2990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5181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6032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38200" y="282225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234315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984" y="987425"/>
            <a:ext cx="110881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4689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1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739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811C-0C0C-00F5-AF52-7D663572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C2723-8281-4E1D-3F3E-28789FAF8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DB597-50B7-68A9-E332-5186B46E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63AC5-4126-E9D4-A32C-EA4DBFB6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48FDC-26DC-659B-81C7-F2AD822B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3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14260"/>
          <a:stretch/>
        </p:blipFill>
        <p:spPr>
          <a:xfrm>
            <a:off x="-18420" y="0"/>
            <a:ext cx="122104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32211" y="209887"/>
            <a:ext cx="10395886" cy="249339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23" y="1115203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4A12EA4C-FB3F-D230-BBCF-C25C315AF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6" y="309966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0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/>
          <a:stretch/>
        </p:blipFill>
        <p:spPr>
          <a:xfrm>
            <a:off x="770" y="46653"/>
            <a:ext cx="12192000" cy="68113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420" y="273612"/>
            <a:ext cx="10156928" cy="249339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23" y="1098728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BC29E148-894C-D338-7C16-6C8DBEEBD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6" y="309966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23170" r="2442" b="5063"/>
          <a:stretch/>
        </p:blipFill>
        <p:spPr>
          <a:xfrm>
            <a:off x="-18420" y="50039"/>
            <a:ext cx="12191370" cy="68079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7598" y="3909219"/>
            <a:ext cx="10181723" cy="242722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72" y="4651436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11A5DF1A-9B16-12B3-EF7A-6041650FF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4" y="3785951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7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" b="3946"/>
          <a:stretch/>
        </p:blipFill>
        <p:spPr>
          <a:xfrm>
            <a:off x="-18420" y="0"/>
            <a:ext cx="12205658" cy="6700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2488" y="3823395"/>
            <a:ext cx="10181723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72" y="4676141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B3DC4FC3-6372-6063-3077-194DADEA3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5" y="3968607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0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1"/>
          <a:stretch/>
        </p:blipFill>
        <p:spPr>
          <a:xfrm>
            <a:off x="376" y="50039"/>
            <a:ext cx="12191624" cy="66936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420" y="243588"/>
            <a:ext cx="10181723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4" y="1035223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0A8B14DA-7CE4-367A-4C04-72CB29553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6" y="264611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0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5" b="13070"/>
          <a:stretch/>
        </p:blipFill>
        <p:spPr>
          <a:xfrm>
            <a:off x="-18420" y="-28576"/>
            <a:ext cx="1221042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548" y="3929763"/>
            <a:ext cx="10181723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573" y="4669791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554D9953-A830-231E-048B-DEECC3FFC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5" y="3901188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1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548" y="3929763"/>
            <a:ext cx="10181723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573" y="4422651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" y="4158112"/>
            <a:ext cx="4561161" cy="9995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" b="16125"/>
          <a:stretch/>
        </p:blipFill>
        <p:spPr>
          <a:xfrm>
            <a:off x="-18549" y="50039"/>
            <a:ext cx="12218235" cy="66936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8549" y="3929763"/>
            <a:ext cx="9829300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7573" y="4760405"/>
            <a:ext cx="9158417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bg2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3" name="Picture 2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04EC1DBB-95A1-8910-FA6E-5BBF15A15D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2" y="4083473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827" y="2533656"/>
            <a:ext cx="1131888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27" y="4146549"/>
            <a:ext cx="11318887" cy="5397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spcBef>
                <a:spcPts val="18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127" cy="914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8" b="16125"/>
          <a:stretch/>
        </p:blipFill>
        <p:spPr>
          <a:xfrm>
            <a:off x="8896350" y="275305"/>
            <a:ext cx="3150936" cy="1255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" b="3946"/>
          <a:stretch/>
        </p:blipFill>
        <p:spPr>
          <a:xfrm>
            <a:off x="8896350" y="1647222"/>
            <a:ext cx="3150936" cy="1729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/>
          <a:stretch/>
        </p:blipFill>
        <p:spPr>
          <a:xfrm>
            <a:off x="8898480" y="3493312"/>
            <a:ext cx="3148806" cy="17591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0" b="27051"/>
          <a:stretch/>
        </p:blipFill>
        <p:spPr>
          <a:xfrm>
            <a:off x="8896350" y="5365227"/>
            <a:ext cx="3150936" cy="123505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42826" y="4073530"/>
            <a:ext cx="5659444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ed lightning bolt with white text&#10;&#10;Description automatically generated">
            <a:extLst>
              <a:ext uri="{FF2B5EF4-FFF2-40B4-BE49-F238E27FC236}">
                <a16:creationId xmlns:a16="http://schemas.microsoft.com/office/drawing/2014/main" id="{ECF95FEE-7A91-1A69-79AB-629E91827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7" y="536578"/>
            <a:ext cx="5682375" cy="16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92" y="950582"/>
            <a:ext cx="119574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7353" y="823784"/>
            <a:ext cx="11979317" cy="12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FF50AA-0E9A-7E07-D628-87B31B7B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B3AF96C5-5070-591F-0B0A-D11A9265C66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08" y="176624"/>
            <a:ext cx="20955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2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alman_dankovich@kindermorgan.com" TargetMode="External"/><Relationship Id="rId2" Type="http://schemas.openxmlformats.org/officeDocument/2006/relationships/hyperlink" Target="mailto:skyler_spyker@kindermorgan.com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Darren_lapoint@kindermorgan.com" TargetMode="External"/><Relationship Id="rId5" Type="http://schemas.openxmlformats.org/officeDocument/2006/relationships/hyperlink" Target="mailto:jimmy_reese@kindermorgan.com" TargetMode="External"/><Relationship Id="rId4" Type="http://schemas.openxmlformats.org/officeDocument/2006/relationships/hyperlink" Target="mailto:mario_murillo@kindermorgan.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0A7360F-5153-4437-8964-9375F0C78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Southern Natural Gas Company</a:t>
            </a:r>
            <a:br>
              <a:rPr lang="en-US" sz="4800" dirty="0"/>
            </a:br>
            <a:r>
              <a:rPr lang="en-US" sz="4800" dirty="0"/>
              <a:t>2024 Outage Review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D73AEF-D8B3-B0D4-69CE-6650B7589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 heading"/>
              </a:rPr>
              <a:t>August 21</a:t>
            </a:r>
            <a:r>
              <a:rPr lang="en-US" baseline="30000" dirty="0">
                <a:latin typeface="Calibri heading"/>
              </a:rPr>
              <a:t>st</a:t>
            </a:r>
            <a:r>
              <a:rPr lang="en-US" dirty="0">
                <a:latin typeface="Calibri heading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 heading"/>
              </a:rPr>
              <a:t>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8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C60C9-CA47-5E4B-8910-E228F2E2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05FF54-4545-6750-0F7C-004FBA9C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North System Maint. Review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54A22-FBE0-4703-0135-4B6F87372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4549743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August/September/October/November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BA54B-A87A-3513-0A94-9042BE1B2090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0FBD7D-ED02-6B26-CF09-096B7A8C9EAF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13171528-7158-B85C-E3B0-74AA53A64DFA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lowchart: Extract 11">
              <a:extLst>
                <a:ext uri="{FF2B5EF4-FFF2-40B4-BE49-F238E27FC236}">
                  <a16:creationId xmlns:a16="http://schemas.microsoft.com/office/drawing/2014/main" id="{B7789762-9C7B-E03D-3E50-770B1CF6EB9E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1CCC7A-7ECF-13F6-489C-F10F1F61142F}"/>
              </a:ext>
            </a:extLst>
          </p:cNvPr>
          <p:cNvGrpSpPr/>
          <p:nvPr/>
        </p:nvGrpSpPr>
        <p:grpSpPr>
          <a:xfrm>
            <a:off x="262554" y="1318696"/>
            <a:ext cx="9923994" cy="5274264"/>
            <a:chOff x="-1319744" y="1600200"/>
            <a:chExt cx="9923994" cy="5274264"/>
          </a:xfrm>
        </p:grpSpPr>
        <p:pic>
          <p:nvPicPr>
            <p:cNvPr id="13" name="Content Placeholder 3" descr="north system.bmp">
              <a:extLst>
                <a:ext uri="{FF2B5EF4-FFF2-40B4-BE49-F238E27FC236}">
                  <a16:creationId xmlns:a16="http://schemas.microsoft.com/office/drawing/2014/main" id="{67EBAB6D-A25F-5679-9F76-00077C6B4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73" y="1639750"/>
              <a:ext cx="8229600" cy="3427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408121C3-E846-E596-5BE4-DBCFC2B24D1C}"/>
                </a:ext>
              </a:extLst>
            </p:cNvPr>
            <p:cNvSpPr/>
            <p:nvPr/>
          </p:nvSpPr>
          <p:spPr>
            <a:xfrm>
              <a:off x="609600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09D36A7E-0AF9-7B46-ED2B-55FD3731C8C9}"/>
                </a:ext>
              </a:extLst>
            </p:cNvPr>
            <p:cNvSpPr/>
            <p:nvPr/>
          </p:nvSpPr>
          <p:spPr>
            <a:xfrm>
              <a:off x="1066800" y="4343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A9B8948-E333-05D7-09F4-0518EC5D998F}"/>
                </a:ext>
              </a:extLst>
            </p:cNvPr>
            <p:cNvSpPr/>
            <p:nvPr/>
          </p:nvSpPr>
          <p:spPr>
            <a:xfrm>
              <a:off x="2971800" y="3962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8064A366-DEF1-45FA-6CB0-7478A159062D}"/>
                </a:ext>
              </a:extLst>
            </p:cNvPr>
            <p:cNvSpPr/>
            <p:nvPr/>
          </p:nvSpPr>
          <p:spPr>
            <a:xfrm>
              <a:off x="3810000" y="3810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AB406ABA-0649-1CDA-0299-C309DF469709}"/>
                </a:ext>
              </a:extLst>
            </p:cNvPr>
            <p:cNvSpPr/>
            <p:nvPr/>
          </p:nvSpPr>
          <p:spPr>
            <a:xfrm>
              <a:off x="4495800" y="3581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61D58876-A7FC-7CA8-7ADD-7815EF1554DF}"/>
                </a:ext>
              </a:extLst>
            </p:cNvPr>
            <p:cNvSpPr/>
            <p:nvPr/>
          </p:nvSpPr>
          <p:spPr>
            <a:xfrm>
              <a:off x="5257800" y="3429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59121B85-94CA-E55D-4BCA-F2208291745E}"/>
                </a:ext>
              </a:extLst>
            </p:cNvPr>
            <p:cNvSpPr/>
            <p:nvPr/>
          </p:nvSpPr>
          <p:spPr>
            <a:xfrm>
              <a:off x="5638800" y="3276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9C6BCE0D-C44E-345D-A81F-152FF7431BFE}"/>
                </a:ext>
              </a:extLst>
            </p:cNvPr>
            <p:cNvSpPr/>
            <p:nvPr/>
          </p:nvSpPr>
          <p:spPr>
            <a:xfrm>
              <a:off x="6019800" y="3276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95A58256-7DA2-69F4-0EC7-AE819D432FBC}"/>
                </a:ext>
              </a:extLst>
            </p:cNvPr>
            <p:cNvSpPr/>
            <p:nvPr/>
          </p:nvSpPr>
          <p:spPr>
            <a:xfrm>
              <a:off x="63246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50567DEB-EE2B-80B5-3B0A-11D81E272E0E}"/>
                </a:ext>
              </a:extLst>
            </p:cNvPr>
            <p:cNvSpPr/>
            <p:nvPr/>
          </p:nvSpPr>
          <p:spPr>
            <a:xfrm>
              <a:off x="67818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999760EB-53AA-A799-5CC9-9EF5AF8B11C4}"/>
                </a:ext>
              </a:extLst>
            </p:cNvPr>
            <p:cNvSpPr/>
            <p:nvPr/>
          </p:nvSpPr>
          <p:spPr>
            <a:xfrm>
              <a:off x="70866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DFBAF678-9202-DCA3-ECE4-CA86AE5A7D1E}"/>
                </a:ext>
              </a:extLst>
            </p:cNvPr>
            <p:cNvSpPr/>
            <p:nvPr/>
          </p:nvSpPr>
          <p:spPr>
            <a:xfrm>
              <a:off x="7512050" y="30829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AA496961-9E35-C70B-C412-2293278D3EE2}"/>
                </a:ext>
              </a:extLst>
            </p:cNvPr>
            <p:cNvSpPr/>
            <p:nvPr/>
          </p:nvSpPr>
          <p:spPr>
            <a:xfrm>
              <a:off x="7772400" y="2362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27F65004-89A2-A4A6-263C-87D4C2E311C0}"/>
                </a:ext>
              </a:extLst>
            </p:cNvPr>
            <p:cNvSpPr/>
            <p:nvPr/>
          </p:nvSpPr>
          <p:spPr>
            <a:xfrm>
              <a:off x="3810000" y="4343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15E4E7A-3AE8-F8AF-D0F8-84780A9146BF}"/>
                </a:ext>
              </a:extLst>
            </p:cNvPr>
            <p:cNvSpPr/>
            <p:nvPr/>
          </p:nvSpPr>
          <p:spPr>
            <a:xfrm>
              <a:off x="990600" y="4038600"/>
              <a:ext cx="152400" cy="1524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40DA9DB-10F0-7AA4-48E6-7B5E359E9840}"/>
                </a:ext>
              </a:extLst>
            </p:cNvPr>
            <p:cNvSpPr/>
            <p:nvPr/>
          </p:nvSpPr>
          <p:spPr>
            <a:xfrm>
              <a:off x="4876800" y="2895600"/>
              <a:ext cx="152400" cy="1524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A935B58C-6A6B-C489-8EE3-0FCAFF2A8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7244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LA</a:t>
              </a: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1059C064-1D62-97B4-8693-A6E393D32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4471" y="28956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MS</a:t>
              </a:r>
            </a:p>
          </p:txBody>
        </p:sp>
        <p:sp>
          <p:nvSpPr>
            <p:cNvPr id="32" name="TextBox 25">
              <a:extLst>
                <a:ext uri="{FF2B5EF4-FFF2-40B4-BE49-F238E27FC236}">
                  <a16:creationId xmlns:a16="http://schemas.microsoft.com/office/drawing/2014/main" id="{8816AA9A-C1B1-D05F-7017-3F66A9B43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38862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AL</a:t>
              </a:r>
            </a:p>
          </p:txBody>
        </p: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A76D5AD8-2ED7-2492-F839-7FBCB06F5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3352800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GA</a:t>
              </a:r>
            </a:p>
          </p:txBody>
        </p:sp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4E32B4B1-E452-8645-FDF6-109CE4590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3" y="4243387"/>
              <a:ext cx="595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Logansport</a:t>
              </a:r>
            </a:p>
          </p:txBody>
        </p: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0A505DDC-0342-4FA1-8CF7-6078C7AE2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419600"/>
              <a:ext cx="4921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Bienville</a:t>
              </a:r>
            </a:p>
          </p:txBody>
        </p:sp>
        <p:sp>
          <p:nvSpPr>
            <p:cNvPr id="36" name="TextBox 29">
              <a:extLst>
                <a:ext uri="{FF2B5EF4-FFF2-40B4-BE49-F238E27FC236}">
                  <a16:creationId xmlns:a16="http://schemas.microsoft.com/office/drawing/2014/main" id="{C1D2C4DE-6024-F827-DB9A-677A4AB8B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886200"/>
              <a:ext cx="8874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Bear Creek Storage</a:t>
              </a:r>
            </a:p>
          </p:txBody>
        </p:sp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id="{7ECA373C-C66E-78D5-BCBE-C9574397F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3733800"/>
              <a:ext cx="4762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Onward</a:t>
              </a:r>
            </a:p>
          </p:txBody>
        </p:sp>
        <p:sp>
          <p:nvSpPr>
            <p:cNvPr id="38" name="TextBox 31">
              <a:extLst>
                <a:ext uri="{FF2B5EF4-FFF2-40B4-BE49-F238E27FC236}">
                  <a16:creationId xmlns:a16="http://schemas.microsoft.com/office/drawing/2014/main" id="{0A879FAF-8053-7DED-D285-C04D44DD6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581400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Pickens</a:t>
              </a:r>
            </a:p>
          </p:txBody>
        </p:sp>
        <p:sp>
          <p:nvSpPr>
            <p:cNvPr id="39" name="TextBox 32">
              <a:extLst>
                <a:ext uri="{FF2B5EF4-FFF2-40B4-BE49-F238E27FC236}">
                  <a16:creationId xmlns:a16="http://schemas.microsoft.com/office/drawing/2014/main" id="{F6611F13-56FE-3393-EC31-B1170FDC5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4419600"/>
              <a:ext cx="4302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Rankin</a:t>
              </a:r>
            </a:p>
          </p:txBody>
        </p:sp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7C56159F-DF3E-30F5-D452-B7547C5FE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3352800"/>
              <a:ext cx="5207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Louisville</a:t>
              </a: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CE78DBC2-2D3C-4DEE-9E89-5D0986FED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2743200"/>
              <a:ext cx="773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 err="1"/>
                <a:t>Muldon</a:t>
              </a:r>
              <a:r>
                <a:rPr lang="en-US" sz="700" dirty="0"/>
                <a:t> Storage</a:t>
              </a:r>
            </a:p>
          </p:txBody>
        </p:sp>
        <p:sp>
          <p:nvSpPr>
            <p:cNvPr id="42" name="TextBox 35">
              <a:extLst>
                <a:ext uri="{FF2B5EF4-FFF2-40B4-BE49-F238E27FC236}">
                  <a16:creationId xmlns:a16="http://schemas.microsoft.com/office/drawing/2014/main" id="{6ACEB6D9-58F6-ECCA-377F-85C34CD33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214687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Reform</a:t>
              </a:r>
            </a:p>
          </p:txBody>
        </p:sp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B27A5CC6-72C2-711C-B51F-48556C832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048000"/>
              <a:ext cx="611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McConnells</a:t>
              </a: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196CEA87-9087-CD3D-E9FF-D095482E1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5837" y="3306232"/>
              <a:ext cx="5937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Providence</a:t>
              </a:r>
            </a:p>
          </p:txBody>
        </p:sp>
        <p:sp>
          <p:nvSpPr>
            <p:cNvPr id="45" name="TextBox 38">
              <a:extLst>
                <a:ext uri="{FF2B5EF4-FFF2-40B4-BE49-F238E27FC236}">
                  <a16:creationId xmlns:a16="http://schemas.microsoft.com/office/drawing/2014/main" id="{319CD714-B4F2-A498-5A87-F3000823A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893" y="2895600"/>
              <a:ext cx="4556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Tarrant</a:t>
              </a: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06E482B5-C8C3-FDCF-1AD4-58CA90CE7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2971800"/>
              <a:ext cx="477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Pell City</a:t>
              </a:r>
            </a:p>
          </p:txBody>
        </p:sp>
        <p:sp>
          <p:nvSpPr>
            <p:cNvPr id="47" name="TextBox 40">
              <a:extLst>
                <a:ext uri="{FF2B5EF4-FFF2-40B4-BE49-F238E27FC236}">
                  <a16:creationId xmlns:a16="http://schemas.microsoft.com/office/drawing/2014/main" id="{22377999-4317-ECFE-59DB-23B7AB635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200400"/>
              <a:ext cx="6762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DeArmanville</a:t>
              </a:r>
            </a:p>
          </p:txBody>
        </p:sp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03E6232D-0990-482A-9133-7D5CF239F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895600"/>
              <a:ext cx="5143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Bell Mills</a:t>
              </a: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A7BA8356-9D01-6E98-D236-6581CE918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09800"/>
              <a:ext cx="3984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Rome</a:t>
              </a: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13451A-6EFA-E704-9448-482BEA141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1981200"/>
              <a:ext cx="5476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Huntsville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8E5BF27-78DF-4502-08D7-9C0C71D89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1600200"/>
              <a:ext cx="6540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Chattanooga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3F3FFC5-6238-4457-18A4-A21DA3109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28194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53" name="Line Callout 1 51">
              <a:extLst>
                <a:ext uri="{FF2B5EF4-FFF2-40B4-BE49-F238E27FC236}">
                  <a16:creationId xmlns:a16="http://schemas.microsoft.com/office/drawing/2014/main" id="{5E232A25-B6C8-1BF9-C123-3A1F256E9A48}"/>
                </a:ext>
              </a:extLst>
            </p:cNvPr>
            <p:cNvSpPr/>
            <p:nvPr/>
          </p:nvSpPr>
          <p:spPr>
            <a:xfrm>
              <a:off x="-1319744" y="6417264"/>
              <a:ext cx="2362200" cy="457200"/>
            </a:xfrm>
            <a:prstGeom prst="borderCallout1">
              <a:avLst>
                <a:gd name="adj1" fmla="val 2644"/>
                <a:gd name="adj2" fmla="val 24381"/>
                <a:gd name="adj3" fmla="val 8981"/>
                <a:gd name="adj4" fmla="val 73158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</a:rPr>
                <a:t>Southern will be conducting other general maintenance  during this period  </a:t>
              </a:r>
            </a:p>
          </p:txBody>
        </p:sp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879B94A6-7B03-54FE-7B5A-F2FF70391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4067" y="2259806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AL</a:t>
              </a:r>
            </a:p>
          </p:txBody>
        </p:sp>
      </p:grpSp>
      <p:sp>
        <p:nvSpPr>
          <p:cNvPr id="57" name="Line Callout 1 67">
            <a:extLst>
              <a:ext uri="{FF2B5EF4-FFF2-40B4-BE49-F238E27FC236}">
                <a16:creationId xmlns:a16="http://schemas.microsoft.com/office/drawing/2014/main" id="{D0C46D5F-6CA9-2667-0602-1DB61D93EB64}"/>
              </a:ext>
            </a:extLst>
          </p:cNvPr>
          <p:cNvSpPr/>
          <p:nvPr/>
        </p:nvSpPr>
        <p:spPr>
          <a:xfrm>
            <a:off x="5793813" y="4227879"/>
            <a:ext cx="1807633" cy="1058662"/>
          </a:xfrm>
          <a:prstGeom prst="borderCallout1">
            <a:avLst>
              <a:gd name="adj1" fmla="val 852"/>
              <a:gd name="adj2" fmla="val 20683"/>
              <a:gd name="adj3" fmla="val -61914"/>
              <a:gd name="adj4" fmla="val -566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2ndNML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10-8-24 to 10-16-24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400 capacity of 234 Mdth/d impacted up to 84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Proj-2328  east of Pickens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1" name="Line Callout 1 67">
            <a:extLst>
              <a:ext uri="{FF2B5EF4-FFF2-40B4-BE49-F238E27FC236}">
                <a16:creationId xmlns:a16="http://schemas.microsoft.com/office/drawing/2014/main" id="{29D87A4E-0389-A132-1948-7423CEBCA65D}"/>
              </a:ext>
            </a:extLst>
          </p:cNvPr>
          <p:cNvSpPr/>
          <p:nvPr/>
        </p:nvSpPr>
        <p:spPr>
          <a:xfrm>
            <a:off x="7759756" y="3524184"/>
            <a:ext cx="1807633" cy="1058662"/>
          </a:xfrm>
          <a:prstGeom prst="borderCallout1">
            <a:avLst>
              <a:gd name="adj1" fmla="val 852"/>
              <a:gd name="adj2" fmla="val 20683"/>
              <a:gd name="adj3" fmla="val -47231"/>
              <a:gd name="adj4" fmla="val 192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2ndNML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10-10-24 to 10-13-24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120 capacity of 652 Mdth/d impacted up to 355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east of Providence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5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5982E-DA00-9001-9639-B619B771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7F352F-A1B3-84B2-5F6E-091C06DE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System Pigging</a:t>
            </a:r>
            <a:r>
              <a:rPr lang="en-US" sz="2800" dirty="0"/>
              <a:t> </a:t>
            </a:r>
            <a:r>
              <a:rPr lang="en-US" dirty="0"/>
              <a:t>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9CE54-2B8D-2A40-2175-84A241555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4616801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August/September/October/November</a:t>
            </a:r>
          </a:p>
        </p:txBody>
      </p:sp>
      <p:sp>
        <p:nvSpPr>
          <p:cNvPr id="51" name="Line Callout 1 60">
            <a:extLst>
              <a:ext uri="{FF2B5EF4-FFF2-40B4-BE49-F238E27FC236}">
                <a16:creationId xmlns:a16="http://schemas.microsoft.com/office/drawing/2014/main" id="{4129160F-35C8-595D-14D8-86A88AA1C585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pic>
        <p:nvPicPr>
          <p:cNvPr id="65" name="Content Placeholder 3" descr="south system.bmp">
            <a:extLst>
              <a:ext uri="{FF2B5EF4-FFF2-40B4-BE49-F238E27FC236}">
                <a16:creationId xmlns:a16="http://schemas.microsoft.com/office/drawing/2014/main" id="{14D6007A-8D82-B61E-41AE-816E0744B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633" b="27424"/>
          <a:stretch/>
        </p:blipFill>
        <p:spPr>
          <a:xfrm>
            <a:off x="2155371" y="1189438"/>
            <a:ext cx="8252883" cy="498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18A46F3D-3CF3-043B-1F4D-6C7EBE98F2C3}"/>
              </a:ext>
            </a:extLst>
          </p:cNvPr>
          <p:cNvGrpSpPr/>
          <p:nvPr/>
        </p:nvGrpSpPr>
        <p:grpSpPr>
          <a:xfrm>
            <a:off x="2002971" y="1240248"/>
            <a:ext cx="7872413" cy="3588284"/>
            <a:chOff x="762000" y="1676400"/>
            <a:chExt cx="7872413" cy="3588284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1C264E5A-C410-DB9B-1BD6-C71F86597EEC}"/>
                </a:ext>
              </a:extLst>
            </p:cNvPr>
            <p:cNvSpPr/>
            <p:nvPr/>
          </p:nvSpPr>
          <p:spPr>
            <a:xfrm>
              <a:off x="1104900" y="454389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DB63B71D-D41D-5107-F0E0-63E3980060FE}"/>
                </a:ext>
              </a:extLst>
            </p:cNvPr>
            <p:cNvSpPr/>
            <p:nvPr/>
          </p:nvSpPr>
          <p:spPr>
            <a:xfrm>
              <a:off x="1497812" y="4370833"/>
              <a:ext cx="86519" cy="86488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566CA7B-9C47-C00F-DAB2-BE63D4D3C8B1}"/>
                </a:ext>
              </a:extLst>
            </p:cNvPr>
            <p:cNvSpPr/>
            <p:nvPr/>
          </p:nvSpPr>
          <p:spPr>
            <a:xfrm>
              <a:off x="1839203" y="419456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FACAC4F7-4CF9-F1F4-05A3-D160DC14E9F7}"/>
                </a:ext>
              </a:extLst>
            </p:cNvPr>
            <p:cNvSpPr/>
            <p:nvPr/>
          </p:nvSpPr>
          <p:spPr>
            <a:xfrm>
              <a:off x="2295940" y="403748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C143AA4-0E97-9D36-0BA8-53EBA539309B}"/>
                </a:ext>
              </a:extLst>
            </p:cNvPr>
            <p:cNvSpPr/>
            <p:nvPr/>
          </p:nvSpPr>
          <p:spPr>
            <a:xfrm>
              <a:off x="2755899" y="3865563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926FD59-A48D-E595-E4E8-84276D0FD84A}"/>
                </a:ext>
              </a:extLst>
            </p:cNvPr>
            <p:cNvSpPr/>
            <p:nvPr/>
          </p:nvSpPr>
          <p:spPr>
            <a:xfrm>
              <a:off x="3380185" y="3835484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CCC492F2-96D0-A8F0-D0C8-1A0381E887E0}"/>
                </a:ext>
              </a:extLst>
            </p:cNvPr>
            <p:cNvSpPr/>
            <p:nvPr/>
          </p:nvSpPr>
          <p:spPr>
            <a:xfrm>
              <a:off x="3895136" y="3813696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71693529-FB7B-F6F8-A9F2-6991AA4C111E}"/>
                </a:ext>
              </a:extLst>
            </p:cNvPr>
            <p:cNvSpPr/>
            <p:nvPr/>
          </p:nvSpPr>
          <p:spPr>
            <a:xfrm>
              <a:off x="4658519" y="3776662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F85D9CFB-5C3F-0CF1-35DC-F0FF64F4D7A1}"/>
                </a:ext>
              </a:extLst>
            </p:cNvPr>
            <p:cNvSpPr/>
            <p:nvPr/>
          </p:nvSpPr>
          <p:spPr>
            <a:xfrm>
              <a:off x="5180942" y="3652441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6083D573-4CC1-4A40-E62E-824159E9C90A}"/>
                </a:ext>
              </a:extLst>
            </p:cNvPr>
            <p:cNvSpPr/>
            <p:nvPr/>
          </p:nvSpPr>
          <p:spPr>
            <a:xfrm>
              <a:off x="5490633" y="3448579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E3FC3E51-AAB2-D666-5C38-E75D3F8DC6AE}"/>
                </a:ext>
              </a:extLst>
            </p:cNvPr>
            <p:cNvSpPr/>
            <p:nvPr/>
          </p:nvSpPr>
          <p:spPr>
            <a:xfrm>
              <a:off x="6076950" y="3281363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ECE9F32C-B1AE-C044-7835-239E4BC0DC46}"/>
                </a:ext>
              </a:extLst>
            </p:cNvPr>
            <p:cNvSpPr/>
            <p:nvPr/>
          </p:nvSpPr>
          <p:spPr>
            <a:xfrm>
              <a:off x="6563519" y="31337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FFBB47BE-007B-46F5-48E8-146DBBB90BC7}"/>
                </a:ext>
              </a:extLst>
            </p:cNvPr>
            <p:cNvSpPr/>
            <p:nvPr/>
          </p:nvSpPr>
          <p:spPr>
            <a:xfrm>
              <a:off x="6934200" y="2895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D8C24F7D-48CA-DB0D-F246-DD75803F0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6764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MS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29145B13-3AC0-E94A-41F0-5FC1259FD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2004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</a:t>
              </a: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6709853C-DBE5-221B-3EF8-C55A349DB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GA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F479C84D-806D-053A-AF2F-8036A9947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119" y="4253089"/>
              <a:ext cx="5619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Enterprise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CDFE8FA1-FC30-403E-E870-743DE9538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614067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Gwinville</a:t>
              </a: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98A485EB-EB9B-026C-ACE0-62F2692E3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654" y="3960245"/>
              <a:ext cx="4079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Selma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FFFFFDD0-E7CD-BD7D-FF38-1BFAB24D4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794" y="3470275"/>
              <a:ext cx="454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Auburn</a:t>
              </a:r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28EF7C70-09DC-56B8-0E5D-8BD16E0CC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352800"/>
              <a:ext cx="468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Ellerslie</a:t>
              </a: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E5E70AC1-71CB-667D-2AB4-277FEC6DD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505200"/>
              <a:ext cx="5984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Thomaston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3B72F211-6142-88FE-5B30-ED4992D55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971800"/>
              <a:ext cx="5540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Ocmulgee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7B182F1-D904-1A44-DBDE-FA237D55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655" y="3240357"/>
              <a:ext cx="4857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 err="1"/>
                <a:t>Hallgate</a:t>
              </a:r>
              <a:endParaRPr lang="en-US" sz="700" dirty="0"/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531D83BA-F508-25F0-29F8-7676B3388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333" y="2562225"/>
              <a:ext cx="4238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Wrens</a:t>
              </a:r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502BCDBC-9906-8FB2-34B2-B8BCB9095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051" y="3952040"/>
              <a:ext cx="4460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Elmore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51B1B30A-598A-6E28-3DE6-A1D857BAD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970" y="4081095"/>
              <a:ext cx="347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York</a:t>
              </a:r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49FFFAAE-1535-F3DF-B5D4-F42F39704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480" y="3986242"/>
              <a:ext cx="441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Gallion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2D726EA6-26C5-164D-242E-298DE4D9D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604" y="4437617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Bay Springs</a:t>
              </a:r>
            </a:p>
          </p:txBody>
        </p:sp>
        <p:sp>
          <p:nvSpPr>
            <p:cNvPr id="34" name="TextBox 44">
              <a:extLst>
                <a:ext uri="{FF2B5EF4-FFF2-40B4-BE49-F238E27FC236}">
                  <a16:creationId xmlns:a16="http://schemas.microsoft.com/office/drawing/2014/main" id="{F5B7B9A1-4D50-3BD2-DA39-07270781E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9C2CA65-454A-2656-FBD4-9DA4B1989D14}"/>
                </a:ext>
              </a:extLst>
            </p:cNvPr>
            <p:cNvSpPr/>
            <p:nvPr/>
          </p:nvSpPr>
          <p:spPr>
            <a:xfrm>
              <a:off x="8229600" y="3886200"/>
              <a:ext cx="76200" cy="76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Box 46">
              <a:extLst>
                <a:ext uri="{FF2B5EF4-FFF2-40B4-BE49-F238E27FC236}">
                  <a16:creationId xmlns:a16="http://schemas.microsoft.com/office/drawing/2014/main" id="{20A376AD-6481-0F85-8CA0-D01FD1A17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3657600"/>
              <a:ext cx="4048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Elba</a:t>
              </a:r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CA782E5C-879D-A3DF-9FDA-7BE4241F0968}"/>
                </a:ext>
              </a:extLst>
            </p:cNvPr>
            <p:cNvSpPr/>
            <p:nvPr/>
          </p:nvSpPr>
          <p:spPr>
            <a:xfrm>
              <a:off x="6705600" y="2133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48">
              <a:extLst>
                <a:ext uri="{FF2B5EF4-FFF2-40B4-BE49-F238E27FC236}">
                  <a16:creationId xmlns:a16="http://schemas.microsoft.com/office/drawing/2014/main" id="{0B1BEE66-413A-93A2-46E5-E515664CF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4968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Hartwell</a:t>
              </a:r>
            </a:p>
          </p:txBody>
        </p:sp>
        <p:sp>
          <p:nvSpPr>
            <p:cNvPr id="40" name="TextBox 51">
              <a:extLst>
                <a:ext uri="{FF2B5EF4-FFF2-40B4-BE49-F238E27FC236}">
                  <a16:creationId xmlns:a16="http://schemas.microsoft.com/office/drawing/2014/main" id="{995C881F-8CC4-8072-88A0-C15F00967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86000"/>
              <a:ext cx="3889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Aiken</a:t>
              </a:r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2B3B85A0-F49A-D664-4049-450467BBF287}"/>
                </a:ext>
              </a:extLst>
            </p:cNvPr>
            <p:cNvSpPr/>
            <p:nvPr/>
          </p:nvSpPr>
          <p:spPr>
            <a:xfrm>
              <a:off x="4839489" y="39684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808ACA82-47F1-F14E-27D7-E2E07ABC80E9}"/>
                </a:ext>
              </a:extLst>
            </p:cNvPr>
            <p:cNvSpPr/>
            <p:nvPr/>
          </p:nvSpPr>
          <p:spPr>
            <a:xfrm>
              <a:off x="5562600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620FA0CD-94AA-2420-9109-803F07953370}"/>
                </a:ext>
              </a:extLst>
            </p:cNvPr>
            <p:cNvSpPr/>
            <p:nvPr/>
          </p:nvSpPr>
          <p:spPr>
            <a:xfrm>
              <a:off x="6015650" y="508583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Box 55">
              <a:extLst>
                <a:ext uri="{FF2B5EF4-FFF2-40B4-BE49-F238E27FC236}">
                  <a16:creationId xmlns:a16="http://schemas.microsoft.com/office/drawing/2014/main" id="{6E5607D2-65AF-D00E-5882-ED429137C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3962400"/>
              <a:ext cx="604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Holy Trinity</a:t>
              </a:r>
            </a:p>
          </p:txBody>
        </p:sp>
        <p:sp>
          <p:nvSpPr>
            <p:cNvPr id="45" name="TextBox 56">
              <a:extLst>
                <a:ext uri="{FF2B5EF4-FFF2-40B4-BE49-F238E27FC236}">
                  <a16:creationId xmlns:a16="http://schemas.microsoft.com/office/drawing/2014/main" id="{5CE24B50-5BA1-20EB-ECE6-279410A22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5467" y="4572000"/>
              <a:ext cx="4333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Albany</a:t>
              </a:r>
            </a:p>
          </p:txBody>
        </p:sp>
        <p:sp>
          <p:nvSpPr>
            <p:cNvPr id="46" name="TextBox 57">
              <a:extLst>
                <a:ext uri="{FF2B5EF4-FFF2-40B4-BE49-F238E27FC236}">
                  <a16:creationId xmlns:a16="http://schemas.microsoft.com/office/drawing/2014/main" id="{014A29D0-807D-2171-9145-AA0C62C09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900" y="5064659"/>
              <a:ext cx="3619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Pavo</a:t>
              </a:r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8CD427D1-062A-1904-29A3-69F22BA6A7B4}"/>
                </a:ext>
              </a:extLst>
            </p:cNvPr>
            <p:cNvSpPr/>
            <p:nvPr/>
          </p:nvSpPr>
          <p:spPr>
            <a:xfrm>
              <a:off x="7990139" y="411256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AC271549-0E06-0C83-5C5E-82247DBFF2AC}"/>
                </a:ext>
              </a:extLst>
            </p:cNvPr>
            <p:cNvSpPr/>
            <p:nvPr/>
          </p:nvSpPr>
          <p:spPr>
            <a:xfrm>
              <a:off x="7662069" y="4826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47C94B-8C28-7CA2-BED7-1534CFA90341}"/>
                </a:ext>
              </a:extLst>
            </p:cNvPr>
            <p:cNvSpPr txBox="1"/>
            <p:nvPr/>
          </p:nvSpPr>
          <p:spPr>
            <a:xfrm>
              <a:off x="7086600" y="4724400"/>
              <a:ext cx="56297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Brookman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69C3C4-6EC0-DDF8-9C68-C4A7A88FDD83}"/>
                </a:ext>
              </a:extLst>
            </p:cNvPr>
            <p:cNvSpPr txBox="1"/>
            <p:nvPr/>
          </p:nvSpPr>
          <p:spPr>
            <a:xfrm>
              <a:off x="7554660" y="3886200"/>
              <a:ext cx="51167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/>
                <a:t>Riceboro</a:t>
              </a:r>
              <a:endParaRPr lang="en-US" sz="7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E2C789-5544-649B-2A43-D6F71323D847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7F9A35-89DE-A7F6-542B-BC747B845DD4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B9035A-CA2D-DB96-8046-44C431130A66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5642222B-EBDF-0CB4-1A7F-F52E9402E94D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lowchart: Extract 61">
                <a:extLst>
                  <a:ext uri="{FF2B5EF4-FFF2-40B4-BE49-F238E27FC236}">
                    <a16:creationId xmlns:a16="http://schemas.microsoft.com/office/drawing/2014/main" id="{27A4BD27-6F0F-14F3-E431-7A8D612CD873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EF3E76-7806-6DE2-95A0-EB281483215F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7" name="Line Callout 1 58">
            <a:extLst>
              <a:ext uri="{FF2B5EF4-FFF2-40B4-BE49-F238E27FC236}">
                <a16:creationId xmlns:a16="http://schemas.microsoft.com/office/drawing/2014/main" id="{463A50F5-9B79-4154-0338-2E8763C37087}"/>
              </a:ext>
            </a:extLst>
          </p:cNvPr>
          <p:cNvSpPr/>
          <p:nvPr/>
        </p:nvSpPr>
        <p:spPr>
          <a:xfrm>
            <a:off x="4318766" y="1732572"/>
            <a:ext cx="1600200" cy="747240"/>
          </a:xfrm>
          <a:prstGeom prst="borderCallout1">
            <a:avLst>
              <a:gd name="adj1" fmla="val 206944"/>
              <a:gd name="adj2" fmla="val 130630"/>
              <a:gd name="adj3" fmla="val 103779"/>
              <a:gd name="adj4" fmla="val 6929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SMLL                 9-24-24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Proj-18931 west of Ellerslie</a:t>
            </a:r>
          </a:p>
        </p:txBody>
      </p:sp>
      <p:sp>
        <p:nvSpPr>
          <p:cNvPr id="52" name="Line Callout 1 58">
            <a:extLst>
              <a:ext uri="{FF2B5EF4-FFF2-40B4-BE49-F238E27FC236}">
                <a16:creationId xmlns:a16="http://schemas.microsoft.com/office/drawing/2014/main" id="{84C45BE7-2CF3-3CCF-D8A2-8093CD264707}"/>
              </a:ext>
            </a:extLst>
          </p:cNvPr>
          <p:cNvSpPr/>
          <p:nvPr/>
        </p:nvSpPr>
        <p:spPr>
          <a:xfrm>
            <a:off x="6144421" y="1613788"/>
            <a:ext cx="1600200" cy="747240"/>
          </a:xfrm>
          <a:prstGeom prst="borderCallout1">
            <a:avLst>
              <a:gd name="adj1" fmla="val 165030"/>
              <a:gd name="adj2" fmla="val 82379"/>
              <a:gd name="adj3" fmla="val 96436"/>
              <a:gd name="adj4" fmla="val 675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Ocmulgee Atlanta line-Ocmulgee to Bass Junction                      9-17-24 to 9-18-24</a:t>
            </a:r>
          </a:p>
        </p:txBody>
      </p:sp>
      <p:sp>
        <p:nvSpPr>
          <p:cNvPr id="39" name="Line Callout 1 58">
            <a:extLst>
              <a:ext uri="{FF2B5EF4-FFF2-40B4-BE49-F238E27FC236}">
                <a16:creationId xmlns:a16="http://schemas.microsoft.com/office/drawing/2014/main" id="{5CD0E6D8-7BC5-06A5-0233-2687E13FF2FC}"/>
              </a:ext>
            </a:extLst>
          </p:cNvPr>
          <p:cNvSpPr/>
          <p:nvPr/>
        </p:nvSpPr>
        <p:spPr>
          <a:xfrm>
            <a:off x="4453807" y="3905200"/>
            <a:ext cx="1600200" cy="1014272"/>
          </a:xfrm>
          <a:prstGeom prst="borderCallout1">
            <a:avLst>
              <a:gd name="adj1" fmla="val -35148"/>
              <a:gd name="adj2" fmla="val 111477"/>
              <a:gd name="adj3" fmla="val 4756"/>
              <a:gd name="adj4" fmla="val 9340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North Terrell line 6                                     9-4-24 to 9-7-24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Exact date TBD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Proj-15224 south of Holy Trinity</a:t>
            </a:r>
          </a:p>
        </p:txBody>
      </p:sp>
    </p:spTree>
    <p:extLst>
      <p:ext uri="{BB962C8B-B14F-4D97-AF65-F5344CB8AC3E}">
        <p14:creationId xmlns:p14="http://schemas.microsoft.com/office/powerpoint/2010/main" val="83569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F0F517-2CB1-B4BB-9BB1-40E47534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F2839-FC19-FF8B-43EE-7B338DD4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South System Maintenance Review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EEE41-EBC3-88BA-8465-D9AA15817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4508785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August/September/October/November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0EC7E49-AB27-CC80-46F4-ECF6E277C870}"/>
              </a:ext>
            </a:extLst>
          </p:cNvPr>
          <p:cNvGrpSpPr/>
          <p:nvPr/>
        </p:nvGrpSpPr>
        <p:grpSpPr>
          <a:xfrm>
            <a:off x="2067462" y="1161511"/>
            <a:ext cx="8522280" cy="5079086"/>
            <a:chOff x="781181" y="1489666"/>
            <a:chExt cx="8522280" cy="5079086"/>
          </a:xfrm>
        </p:grpSpPr>
        <p:pic>
          <p:nvPicPr>
            <p:cNvPr id="59" name="Content Placeholder 3" descr="south system.bmp">
              <a:extLst>
                <a:ext uri="{FF2B5EF4-FFF2-40B4-BE49-F238E27FC236}">
                  <a16:creationId xmlns:a16="http://schemas.microsoft.com/office/drawing/2014/main" id="{405CC0E7-A77C-EAA0-6B01-FA5704B4D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5219" b="26064"/>
            <a:stretch/>
          </p:blipFill>
          <p:spPr>
            <a:xfrm>
              <a:off x="925513" y="1489666"/>
              <a:ext cx="8377948" cy="50790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A63C97-93D4-3833-2E3D-062A0D25245D}"/>
                </a:ext>
              </a:extLst>
            </p:cNvPr>
            <p:cNvGrpSpPr/>
            <p:nvPr/>
          </p:nvGrpSpPr>
          <p:grpSpPr>
            <a:xfrm>
              <a:off x="781181" y="1676400"/>
              <a:ext cx="7853232" cy="3552825"/>
              <a:chOff x="781181" y="1676400"/>
              <a:chExt cx="7853232" cy="3552825"/>
            </a:xfrm>
          </p:grpSpPr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A6BAC083-9E9D-A333-06E5-939C73EAE1CB}"/>
                  </a:ext>
                </a:extLst>
              </p:cNvPr>
              <p:cNvSpPr/>
              <p:nvPr/>
            </p:nvSpPr>
            <p:spPr>
              <a:xfrm>
                <a:off x="1000836" y="44437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1A870C73-9C04-6B87-B490-036AF8E4136D}"/>
                  </a:ext>
                </a:extLst>
              </p:cNvPr>
              <p:cNvSpPr/>
              <p:nvPr/>
            </p:nvSpPr>
            <p:spPr>
              <a:xfrm>
                <a:off x="1453724" y="42594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07E323B6-09A4-84C5-A073-4B8FF069081A}"/>
                  </a:ext>
                </a:extLst>
              </p:cNvPr>
              <p:cNvSpPr/>
              <p:nvPr/>
            </p:nvSpPr>
            <p:spPr>
              <a:xfrm>
                <a:off x="1817128" y="408283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6C00B114-1D21-F559-D2EB-33F10E7BA16C}"/>
                  </a:ext>
                </a:extLst>
              </p:cNvPr>
              <p:cNvSpPr/>
              <p:nvPr/>
            </p:nvSpPr>
            <p:spPr>
              <a:xfrm>
                <a:off x="2282855" y="387109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EAA13B99-7C32-5911-FFDF-E4BA25866F9C}"/>
                  </a:ext>
                </a:extLst>
              </p:cNvPr>
              <p:cNvSpPr/>
              <p:nvPr/>
            </p:nvSpPr>
            <p:spPr>
              <a:xfrm>
                <a:off x="2724169" y="3713049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7EF612F6-B259-8F57-D691-7ADF4C08DA31}"/>
                  </a:ext>
                </a:extLst>
              </p:cNvPr>
              <p:cNvSpPr/>
              <p:nvPr/>
            </p:nvSpPr>
            <p:spPr>
              <a:xfrm>
                <a:off x="3396060" y="370046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78AEA703-00C8-F16C-E8DB-834758E8E860}"/>
                  </a:ext>
                </a:extLst>
              </p:cNvPr>
              <p:cNvSpPr/>
              <p:nvPr/>
            </p:nvSpPr>
            <p:spPr>
              <a:xfrm>
                <a:off x="3908602" y="369690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5DD2DFF5-009F-CAF1-02D7-B853AD81402B}"/>
                  </a:ext>
                </a:extLst>
              </p:cNvPr>
              <p:cNvSpPr/>
              <p:nvPr/>
            </p:nvSpPr>
            <p:spPr>
              <a:xfrm>
                <a:off x="4610517" y="3655188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9865DE48-F823-37D1-A15E-223F4C692E59}"/>
                  </a:ext>
                </a:extLst>
              </p:cNvPr>
              <p:cNvSpPr/>
              <p:nvPr/>
            </p:nvSpPr>
            <p:spPr>
              <a:xfrm>
                <a:off x="5139267" y="354688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DC3CA553-2367-6F66-674D-6505F3A664C2}"/>
                  </a:ext>
                </a:extLst>
              </p:cNvPr>
              <p:cNvSpPr/>
              <p:nvPr/>
            </p:nvSpPr>
            <p:spPr>
              <a:xfrm>
                <a:off x="5479269" y="33966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59DB3316-F7B6-1B63-4A5C-C9872EA7D4E7}"/>
                  </a:ext>
                </a:extLst>
              </p:cNvPr>
              <p:cNvSpPr/>
              <p:nvPr/>
            </p:nvSpPr>
            <p:spPr>
              <a:xfrm>
                <a:off x="6019800" y="3203281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52BE16D0-BB10-DD65-4AED-F6E7A92BB768}"/>
                  </a:ext>
                </a:extLst>
              </p:cNvPr>
              <p:cNvSpPr/>
              <p:nvPr/>
            </p:nvSpPr>
            <p:spPr>
              <a:xfrm>
                <a:off x="6552591" y="30042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7BFB19B2-4FAC-7C70-8A6E-7EE648842151}"/>
                  </a:ext>
                </a:extLst>
              </p:cNvPr>
              <p:cNvSpPr/>
              <p:nvPr/>
            </p:nvSpPr>
            <p:spPr>
              <a:xfrm>
                <a:off x="6934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5E9780A1-BD2B-9EF9-625D-EEC060B13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MS</a:t>
                </a:r>
              </a:p>
            </p:txBody>
          </p:sp>
          <p:sp>
            <p:nvSpPr>
              <p:cNvPr id="20" name="TextBox 21">
                <a:extLst>
                  <a:ext uri="{FF2B5EF4-FFF2-40B4-BE49-F238E27FC236}">
                    <a16:creationId xmlns:a16="http://schemas.microsoft.com/office/drawing/2014/main" id="{00EB93BC-7905-8B11-2971-EFC38C57B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32004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21" name="TextBox 22">
                <a:extLst>
                  <a:ext uri="{FF2B5EF4-FFF2-40B4-BE49-F238E27FC236}">
                    <a16:creationId xmlns:a16="http://schemas.microsoft.com/office/drawing/2014/main" id="{55DFB030-5CA0-0B91-E547-883839FED1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25908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22" name="TextBox 24">
                <a:extLst>
                  <a:ext uri="{FF2B5EF4-FFF2-40B4-BE49-F238E27FC236}">
                    <a16:creationId xmlns:a16="http://schemas.microsoft.com/office/drawing/2014/main" id="{79B16A15-CF20-72E9-C777-CCA1E64CF4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988" y="4289244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23" name="TextBox 25">
                <a:extLst>
                  <a:ext uri="{FF2B5EF4-FFF2-40B4-BE49-F238E27FC236}">
                    <a16:creationId xmlns:a16="http://schemas.microsoft.com/office/drawing/2014/main" id="{339C5104-2539-7B01-AF29-A82EC6A23B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181" y="4704352"/>
                <a:ext cx="519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Gwinville</a:t>
                </a:r>
              </a:p>
            </p:txBody>
          </p:sp>
          <p:sp>
            <p:nvSpPr>
              <p:cNvPr id="24" name="TextBox 26">
                <a:extLst>
                  <a:ext uri="{FF2B5EF4-FFF2-40B4-BE49-F238E27FC236}">
                    <a16:creationId xmlns:a16="http://schemas.microsoft.com/office/drawing/2014/main" id="{4DBC6BA8-11C2-1022-A3FD-2ED22AE111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166" y="3962400"/>
                <a:ext cx="4079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Selma</a:t>
                </a:r>
              </a:p>
            </p:txBody>
          </p: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724572C1-E835-2B17-715E-E1B90B95FD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794" y="3470275"/>
                <a:ext cx="454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Auburn</a:t>
                </a:r>
              </a:p>
            </p:txBody>
          </p:sp>
          <p:sp>
            <p:nvSpPr>
              <p:cNvPr id="26" name="TextBox 29">
                <a:extLst>
                  <a:ext uri="{FF2B5EF4-FFF2-40B4-BE49-F238E27FC236}">
                    <a16:creationId xmlns:a16="http://schemas.microsoft.com/office/drawing/2014/main" id="{6DB87591-93D7-A0A8-753D-389947789A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3352800"/>
                <a:ext cx="4683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Ellerslie</a:t>
                </a:r>
              </a:p>
            </p:txBody>
          </p:sp>
          <p:sp>
            <p:nvSpPr>
              <p:cNvPr id="27" name="TextBox 30">
                <a:extLst>
                  <a:ext uri="{FF2B5EF4-FFF2-40B4-BE49-F238E27FC236}">
                    <a16:creationId xmlns:a16="http://schemas.microsoft.com/office/drawing/2014/main" id="{2F3BE633-B06D-6D86-8302-6BB6995346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0987" y="3593276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Thomaston</a:t>
                </a:r>
              </a:p>
            </p:txBody>
          </p:sp>
          <p:sp>
            <p:nvSpPr>
              <p:cNvPr id="28" name="TextBox 31">
                <a:extLst>
                  <a:ext uri="{FF2B5EF4-FFF2-40B4-BE49-F238E27FC236}">
                    <a16:creationId xmlns:a16="http://schemas.microsoft.com/office/drawing/2014/main" id="{462F827A-F9B4-4B20-58E0-8BC55995C0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971800"/>
                <a:ext cx="5540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Ocmulgee</a:t>
                </a:r>
              </a:p>
            </p:txBody>
          </p:sp>
          <p:sp>
            <p:nvSpPr>
              <p:cNvPr id="29" name="TextBox 32">
                <a:extLst>
                  <a:ext uri="{FF2B5EF4-FFF2-40B4-BE49-F238E27FC236}">
                    <a16:creationId xmlns:a16="http://schemas.microsoft.com/office/drawing/2014/main" id="{9B8DAA88-D5BD-CE84-7D4B-5638DF06E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5996" y="3217410"/>
                <a:ext cx="4857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 err="1"/>
                  <a:t>Hallgate</a:t>
                </a:r>
                <a:endParaRPr lang="en-US" sz="700" dirty="0"/>
              </a:p>
            </p:txBody>
          </p:sp>
          <p:sp>
            <p:nvSpPr>
              <p:cNvPr id="30" name="TextBox 33">
                <a:extLst>
                  <a:ext uri="{FF2B5EF4-FFF2-40B4-BE49-F238E27FC236}">
                    <a16:creationId xmlns:a16="http://schemas.microsoft.com/office/drawing/2014/main" id="{3E3E80C1-B04B-690C-5845-0447639857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0333" y="2562225"/>
                <a:ext cx="4238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Wrens</a:t>
                </a:r>
              </a:p>
            </p:txBody>
          </p:sp>
          <p:sp>
            <p:nvSpPr>
              <p:cNvPr id="31" name="TextBox 34">
                <a:extLst>
                  <a:ext uri="{FF2B5EF4-FFF2-40B4-BE49-F238E27FC236}">
                    <a16:creationId xmlns:a16="http://schemas.microsoft.com/office/drawing/2014/main" id="{AF86AC60-DE3D-AD95-2EB7-87591B91C3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5303" y="3894909"/>
                <a:ext cx="4460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Elmore</a:t>
                </a:r>
              </a:p>
            </p:txBody>
          </p:sp>
          <p:sp>
            <p:nvSpPr>
              <p:cNvPr id="32" name="TextBox 35">
                <a:extLst>
                  <a:ext uri="{FF2B5EF4-FFF2-40B4-BE49-F238E27FC236}">
                    <a16:creationId xmlns:a16="http://schemas.microsoft.com/office/drawing/2014/main" id="{38F27C1A-1F3A-0BDC-BD7A-6696D236A6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002" y="4110349"/>
                <a:ext cx="347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York</a:t>
                </a:r>
              </a:p>
            </p:txBody>
          </p:sp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8391C18C-2E24-4ED0-958A-48516280A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468" y="3947296"/>
                <a:ext cx="4413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Gallion</a:t>
                </a:r>
              </a:p>
            </p:txBody>
          </p:sp>
          <p:sp>
            <p:nvSpPr>
              <p:cNvPr id="34" name="TextBox 37">
                <a:extLst>
                  <a:ext uri="{FF2B5EF4-FFF2-40B4-BE49-F238E27FC236}">
                    <a16:creationId xmlns:a16="http://schemas.microsoft.com/office/drawing/2014/main" id="{02EDBF2A-2AE5-8855-4AAA-FB66CFA8B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361" y="4481843"/>
                <a:ext cx="601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Bay Springs</a:t>
                </a:r>
              </a:p>
            </p:txBody>
          </p:sp>
          <p:sp>
            <p:nvSpPr>
              <p:cNvPr id="35" name="TextBox 44">
                <a:extLst>
                  <a:ext uri="{FF2B5EF4-FFF2-40B4-BE49-F238E27FC236}">
                    <a16:creationId xmlns:a16="http://schemas.microsoft.com/office/drawing/2014/main" id="{F61CB720-B9EB-EA4F-F381-5BDD498C6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23622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2CAF04B-65E6-F285-5EC0-042118B43EA6}"/>
                  </a:ext>
                </a:extLst>
              </p:cNvPr>
              <p:cNvSpPr/>
              <p:nvPr/>
            </p:nvSpPr>
            <p:spPr>
              <a:xfrm>
                <a:off x="8229600" y="38862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TextBox 46">
                <a:extLst>
                  <a:ext uri="{FF2B5EF4-FFF2-40B4-BE49-F238E27FC236}">
                    <a16:creationId xmlns:a16="http://schemas.microsoft.com/office/drawing/2014/main" id="{B491D267-CBFD-970F-E257-DD490CA39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9600" y="3657600"/>
                <a:ext cx="404813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Elba</a:t>
                </a: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44B0E669-517A-283D-7A08-F358272E58AA}"/>
                  </a:ext>
                </a:extLst>
              </p:cNvPr>
              <p:cNvSpPr/>
              <p:nvPr/>
            </p:nvSpPr>
            <p:spPr>
              <a:xfrm>
                <a:off x="67056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TextBox 48">
                <a:extLst>
                  <a:ext uri="{FF2B5EF4-FFF2-40B4-BE49-F238E27FC236}">
                    <a16:creationId xmlns:a16="http://schemas.microsoft.com/office/drawing/2014/main" id="{B4F24B29-D729-5601-1F3D-01D29612D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4968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Hartwell</a:t>
                </a:r>
              </a:p>
            </p:txBody>
          </p:sp>
          <p:sp>
            <p:nvSpPr>
              <p:cNvPr id="41" name="TextBox 51">
                <a:extLst>
                  <a:ext uri="{FF2B5EF4-FFF2-40B4-BE49-F238E27FC236}">
                    <a16:creationId xmlns:a16="http://schemas.microsoft.com/office/drawing/2014/main" id="{2C946504-BD6E-122D-C5BF-896C31010D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22860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BA91C8A6-C152-4538-5EC4-7E48350CC1D3}"/>
                  </a:ext>
                </a:extLst>
              </p:cNvPr>
              <p:cNvSpPr/>
              <p:nvPr/>
            </p:nvSpPr>
            <p:spPr>
              <a:xfrm>
                <a:off x="4876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9A1B36A6-C5DB-6861-257A-B16E77F68910}"/>
                  </a:ext>
                </a:extLst>
              </p:cNvPr>
              <p:cNvSpPr/>
              <p:nvPr/>
            </p:nvSpPr>
            <p:spPr>
              <a:xfrm>
                <a:off x="5562600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5767440A-D2B2-015B-A593-A7F5481024DD}"/>
                  </a:ext>
                </a:extLst>
              </p:cNvPr>
              <p:cNvSpPr/>
              <p:nvPr/>
            </p:nvSpPr>
            <p:spPr>
              <a:xfrm>
                <a:off x="6096000" y="5029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TextBox 55">
                <a:extLst>
                  <a:ext uri="{FF2B5EF4-FFF2-40B4-BE49-F238E27FC236}">
                    <a16:creationId xmlns:a16="http://schemas.microsoft.com/office/drawing/2014/main" id="{19A27492-F20E-A51E-1558-8A2F5BF248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3962400"/>
                <a:ext cx="6048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Holy Trinity</a:t>
                </a:r>
              </a:p>
            </p:txBody>
          </p:sp>
          <p:sp>
            <p:nvSpPr>
              <p:cNvPr id="46" name="TextBox 56">
                <a:extLst>
                  <a:ext uri="{FF2B5EF4-FFF2-40B4-BE49-F238E27FC236}">
                    <a16:creationId xmlns:a16="http://schemas.microsoft.com/office/drawing/2014/main" id="{2D3A9D82-F7A9-CF0B-4F62-3E1AA67F5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467" y="4572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Albany</a:t>
                </a:r>
              </a:p>
            </p:txBody>
          </p:sp>
          <p:sp>
            <p:nvSpPr>
              <p:cNvPr id="47" name="TextBox 57">
                <a:extLst>
                  <a:ext uri="{FF2B5EF4-FFF2-40B4-BE49-F238E27FC236}">
                    <a16:creationId xmlns:a16="http://schemas.microsoft.com/office/drawing/2014/main" id="{04D1C41B-3D05-B3ED-47E9-20934EC8EA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5029200"/>
                <a:ext cx="3619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Pavo</a:t>
                </a: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46609B57-C427-EFA8-001A-ACE3B75B49E8}"/>
                  </a:ext>
                </a:extLst>
              </p:cNvPr>
              <p:cNvSpPr/>
              <p:nvPr/>
            </p:nvSpPr>
            <p:spPr>
              <a:xfrm>
                <a:off x="7818438" y="406241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0EA5EE57-9F5A-2122-51FF-0514F1BDCE7B}"/>
                  </a:ext>
                </a:extLst>
              </p:cNvPr>
              <p:cNvSpPr/>
              <p:nvPr/>
            </p:nvSpPr>
            <p:spPr>
              <a:xfrm>
                <a:off x="7662069" y="4826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52C4898-B2CD-53B8-DAEA-485CA2CE7C04}"/>
                  </a:ext>
                </a:extLst>
              </p:cNvPr>
              <p:cNvSpPr txBox="1"/>
              <p:nvPr/>
            </p:nvSpPr>
            <p:spPr>
              <a:xfrm>
                <a:off x="7086600" y="4724400"/>
                <a:ext cx="56297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Brookman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81E46EB-9F13-94AB-5172-6A544DAA0566}"/>
                  </a:ext>
                </a:extLst>
              </p:cNvPr>
              <p:cNvSpPr txBox="1"/>
              <p:nvPr/>
            </p:nvSpPr>
            <p:spPr>
              <a:xfrm>
                <a:off x="7554660" y="3886200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Riceboro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D1F1045-054A-DB2E-6938-46E8A58031D5}"/>
                  </a:ext>
                </a:extLst>
              </p:cNvPr>
              <p:cNvSpPr txBox="1"/>
              <p:nvPr/>
            </p:nvSpPr>
            <p:spPr>
              <a:xfrm>
                <a:off x="7742885" y="3634979"/>
                <a:ext cx="43313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Rincon</a:t>
                </a:r>
              </a:p>
            </p:txBody>
          </p:sp>
        </p:grpSp>
      </p:grpSp>
      <p:sp>
        <p:nvSpPr>
          <p:cNvPr id="61" name="Line Callout 1 60">
            <a:extLst>
              <a:ext uri="{FF2B5EF4-FFF2-40B4-BE49-F238E27FC236}">
                <a16:creationId xmlns:a16="http://schemas.microsoft.com/office/drawing/2014/main" id="{92306A0E-AB7A-B9FA-4973-4D9888CE17DC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4BC596F-F68C-283A-B38E-1860266B799E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4638497-2E63-A314-59AC-FCE03E1D2B4B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24CBB14-4238-AE2C-A7E1-9B7A994A8282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7FE410DA-2286-FB33-C268-6F010082252E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lowchart: Extract 65">
                <a:extLst>
                  <a:ext uri="{FF2B5EF4-FFF2-40B4-BE49-F238E27FC236}">
                    <a16:creationId xmlns:a16="http://schemas.microsoft.com/office/drawing/2014/main" id="{D3565A25-A0DE-2AD0-4FE9-994821DAF7F9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1E37DB3-3B55-41E9-2423-096D1504DB6D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ine Callout 1 69">
            <a:extLst>
              <a:ext uri="{FF2B5EF4-FFF2-40B4-BE49-F238E27FC236}">
                <a16:creationId xmlns:a16="http://schemas.microsoft.com/office/drawing/2014/main" id="{DAC5178B-F93F-FC1A-8928-10B445AFEF0C}"/>
              </a:ext>
            </a:extLst>
          </p:cNvPr>
          <p:cNvSpPr/>
          <p:nvPr/>
        </p:nvSpPr>
        <p:spPr>
          <a:xfrm>
            <a:off x="5705087" y="1140110"/>
            <a:ext cx="1807633" cy="1140230"/>
          </a:xfrm>
          <a:prstGeom prst="borderCallout1">
            <a:avLst>
              <a:gd name="adj1" fmla="val 98383"/>
              <a:gd name="adj2" fmla="val 49416"/>
              <a:gd name="adj3" fmla="val 148379"/>
              <a:gd name="adj4" fmla="val 9831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SML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9-9-24 to 9-18-24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We do not anticipate an impact to customers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Proj-2496B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east of Ocmulgee</a:t>
            </a:r>
          </a:p>
        </p:txBody>
      </p:sp>
      <p:sp>
        <p:nvSpPr>
          <p:cNvPr id="70" name="Line Callout 1 64">
            <a:extLst>
              <a:ext uri="{FF2B5EF4-FFF2-40B4-BE49-F238E27FC236}">
                <a16:creationId xmlns:a16="http://schemas.microsoft.com/office/drawing/2014/main" id="{C4169D36-E521-5FE6-84BF-ADA03755CC3A}"/>
              </a:ext>
            </a:extLst>
          </p:cNvPr>
          <p:cNvSpPr/>
          <p:nvPr/>
        </p:nvSpPr>
        <p:spPr>
          <a:xfrm>
            <a:off x="3348941" y="4143969"/>
            <a:ext cx="1501518" cy="939981"/>
          </a:xfrm>
          <a:prstGeom prst="borderCallout1">
            <a:avLst>
              <a:gd name="adj1" fmla="val -77668"/>
              <a:gd name="adj2" fmla="val 124620"/>
              <a:gd name="adj3" fmla="val -535"/>
              <a:gd name="adj4" fmla="val 5103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Elmore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9-25-24 to 9-26-24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2,293 Mdth/d impacted 450 Mdth/d</a:t>
            </a:r>
          </a:p>
        </p:txBody>
      </p:sp>
      <p:sp>
        <p:nvSpPr>
          <p:cNvPr id="71" name="Line Callout 1 64">
            <a:extLst>
              <a:ext uri="{FF2B5EF4-FFF2-40B4-BE49-F238E27FC236}">
                <a16:creationId xmlns:a16="http://schemas.microsoft.com/office/drawing/2014/main" id="{02FC01E8-926E-66E4-CDCE-4E57CE58B1A2}"/>
              </a:ext>
            </a:extLst>
          </p:cNvPr>
          <p:cNvSpPr/>
          <p:nvPr/>
        </p:nvSpPr>
        <p:spPr>
          <a:xfrm>
            <a:off x="3223167" y="1856468"/>
            <a:ext cx="1781304" cy="920750"/>
          </a:xfrm>
          <a:prstGeom prst="borderCallout1">
            <a:avLst>
              <a:gd name="adj1" fmla="val 168619"/>
              <a:gd name="adj2" fmla="val 47020"/>
              <a:gd name="adj3" fmla="val 101369"/>
              <a:gd name="adj4" fmla="val 4937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Gallion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9-23-24 to 9-24-24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440 capacity of 2,300 Mdth/d impacted 265 Mdth/d</a:t>
            </a:r>
          </a:p>
        </p:txBody>
      </p:sp>
      <p:sp>
        <p:nvSpPr>
          <p:cNvPr id="54" name="Line Callout 1 67">
            <a:extLst>
              <a:ext uri="{FF2B5EF4-FFF2-40B4-BE49-F238E27FC236}">
                <a16:creationId xmlns:a16="http://schemas.microsoft.com/office/drawing/2014/main" id="{481F8A47-FD88-65FD-B200-D15333A8C557}"/>
              </a:ext>
            </a:extLst>
          </p:cNvPr>
          <p:cNvSpPr/>
          <p:nvPr/>
        </p:nvSpPr>
        <p:spPr>
          <a:xfrm>
            <a:off x="7104119" y="3992934"/>
            <a:ext cx="1753394" cy="815768"/>
          </a:xfrm>
          <a:prstGeom prst="borderCallout1">
            <a:avLst>
              <a:gd name="adj1" fmla="val -1905"/>
              <a:gd name="adj2" fmla="val 52180"/>
              <a:gd name="adj3" fmla="val -106877"/>
              <a:gd name="adj4" fmla="val -1702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Thomaston unit outage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5-23-24 to 9-30-24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490 Cap. Of 1,535 Mdth/d impacted 170 Mdth/d</a:t>
            </a:r>
          </a:p>
        </p:txBody>
      </p:sp>
      <p:sp>
        <p:nvSpPr>
          <p:cNvPr id="57" name="Line Callout 1 64">
            <a:extLst>
              <a:ext uri="{FF2B5EF4-FFF2-40B4-BE49-F238E27FC236}">
                <a16:creationId xmlns:a16="http://schemas.microsoft.com/office/drawing/2014/main" id="{7A16DA1A-0D76-76DC-4DEA-A8200A5D01F1}"/>
              </a:ext>
            </a:extLst>
          </p:cNvPr>
          <p:cNvSpPr/>
          <p:nvPr/>
        </p:nvSpPr>
        <p:spPr>
          <a:xfrm>
            <a:off x="791999" y="2608130"/>
            <a:ext cx="1781304" cy="920750"/>
          </a:xfrm>
          <a:prstGeom prst="borderCallout1">
            <a:avLst>
              <a:gd name="adj1" fmla="val 167626"/>
              <a:gd name="adj2" fmla="val 84492"/>
              <a:gd name="adj3" fmla="val 99383"/>
              <a:gd name="adj4" fmla="val 488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Gwinville unit maintenance Proj-52677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8-12-24 to 9-11-24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390 capacity of 1,607 Mdth/d impacted 30 Mdth/d</a:t>
            </a:r>
          </a:p>
        </p:txBody>
      </p:sp>
      <p:sp>
        <p:nvSpPr>
          <p:cNvPr id="58" name="Line Callout 1 67">
            <a:extLst>
              <a:ext uri="{FF2B5EF4-FFF2-40B4-BE49-F238E27FC236}">
                <a16:creationId xmlns:a16="http://schemas.microsoft.com/office/drawing/2014/main" id="{94C5D209-841A-E729-75F2-D97A5F4179A4}"/>
              </a:ext>
            </a:extLst>
          </p:cNvPr>
          <p:cNvSpPr/>
          <p:nvPr/>
        </p:nvSpPr>
        <p:spPr>
          <a:xfrm>
            <a:off x="5043671" y="4483662"/>
            <a:ext cx="1753394" cy="815768"/>
          </a:xfrm>
          <a:prstGeom prst="borderCallout1">
            <a:avLst>
              <a:gd name="adj1" fmla="val -1905"/>
              <a:gd name="adj2" fmla="val 52180"/>
              <a:gd name="adj3" fmla="val -106877"/>
              <a:gd name="adj4" fmla="val 6485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Holy Trinity station outage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10-7-24 to 10-12-24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655 Cap. of 127 Mdth/d impacted 37 Mdth/d</a:t>
            </a:r>
          </a:p>
        </p:txBody>
      </p:sp>
    </p:spTree>
    <p:extLst>
      <p:ext uri="{BB962C8B-B14F-4D97-AF65-F5344CB8AC3E}">
        <p14:creationId xmlns:p14="http://schemas.microsoft.com/office/powerpoint/2010/main" val="92712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29706-458B-E845-334D-8787186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074452-5CDF-0D1A-49CE-DC3ABA90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South System Maint. Review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B679F-2EB4-C429-E908-15CCE9915E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5" y="516986"/>
            <a:ext cx="4623066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August/September/October/November</a:t>
            </a:r>
          </a:p>
          <a:p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D0E9C3-E7D1-2D82-CEF3-AE63E4625DBC}"/>
              </a:ext>
            </a:extLst>
          </p:cNvPr>
          <p:cNvGrpSpPr/>
          <p:nvPr/>
        </p:nvGrpSpPr>
        <p:grpSpPr>
          <a:xfrm>
            <a:off x="2254636" y="1303053"/>
            <a:ext cx="8479287" cy="5153731"/>
            <a:chOff x="781181" y="1489665"/>
            <a:chExt cx="8479287" cy="5153731"/>
          </a:xfrm>
        </p:grpSpPr>
        <p:pic>
          <p:nvPicPr>
            <p:cNvPr id="57" name="Content Placeholder 3" descr="south system.bmp">
              <a:extLst>
                <a:ext uri="{FF2B5EF4-FFF2-40B4-BE49-F238E27FC236}">
                  <a16:creationId xmlns:a16="http://schemas.microsoft.com/office/drawing/2014/main" id="{8101C4E1-6E47-644E-D26E-55982002B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5705" b="24978"/>
            <a:stretch/>
          </p:blipFill>
          <p:spPr>
            <a:xfrm>
              <a:off x="925513" y="1489665"/>
              <a:ext cx="8334955" cy="51537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44286EB-8D91-EDB2-C565-FB3E77A3E398}"/>
                </a:ext>
              </a:extLst>
            </p:cNvPr>
            <p:cNvGrpSpPr/>
            <p:nvPr/>
          </p:nvGrpSpPr>
          <p:grpSpPr>
            <a:xfrm>
              <a:off x="781181" y="1676400"/>
              <a:ext cx="7853232" cy="3552825"/>
              <a:chOff x="781181" y="1676400"/>
              <a:chExt cx="7853232" cy="3552825"/>
            </a:xfrm>
          </p:grpSpPr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186CD1C8-ED1E-CED3-C760-2514B512839C}"/>
                  </a:ext>
                </a:extLst>
              </p:cNvPr>
              <p:cNvSpPr/>
              <p:nvPr/>
            </p:nvSpPr>
            <p:spPr>
              <a:xfrm>
                <a:off x="1000836" y="44437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99A8DB36-4D04-AF24-EA4E-32E14E270F1A}"/>
                  </a:ext>
                </a:extLst>
              </p:cNvPr>
              <p:cNvSpPr/>
              <p:nvPr/>
            </p:nvSpPr>
            <p:spPr>
              <a:xfrm>
                <a:off x="1453724" y="42594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F390F92E-8979-2BFC-07ED-3AC2EDF6A408}"/>
                  </a:ext>
                </a:extLst>
              </p:cNvPr>
              <p:cNvSpPr/>
              <p:nvPr/>
            </p:nvSpPr>
            <p:spPr>
              <a:xfrm>
                <a:off x="1817128" y="408283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5A42F2BC-28E5-7A21-5780-4E4542AB7AF8}"/>
                  </a:ext>
                </a:extLst>
              </p:cNvPr>
              <p:cNvSpPr/>
              <p:nvPr/>
            </p:nvSpPr>
            <p:spPr>
              <a:xfrm>
                <a:off x="2282855" y="387109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17F54458-B70E-899E-210C-A00D2E651580}"/>
                  </a:ext>
                </a:extLst>
              </p:cNvPr>
              <p:cNvSpPr/>
              <p:nvPr/>
            </p:nvSpPr>
            <p:spPr>
              <a:xfrm>
                <a:off x="2724169" y="3713049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0B1424B0-FF29-B04C-81F1-8030C3ECEA2D}"/>
                  </a:ext>
                </a:extLst>
              </p:cNvPr>
              <p:cNvSpPr/>
              <p:nvPr/>
            </p:nvSpPr>
            <p:spPr>
              <a:xfrm>
                <a:off x="3396060" y="370046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E6202C1E-F909-0C28-7F37-48D14FF09B4E}"/>
                  </a:ext>
                </a:extLst>
              </p:cNvPr>
              <p:cNvSpPr/>
              <p:nvPr/>
            </p:nvSpPr>
            <p:spPr>
              <a:xfrm>
                <a:off x="3908602" y="369690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64BE4918-2983-9773-DDDB-6564BA587E4E}"/>
                  </a:ext>
                </a:extLst>
              </p:cNvPr>
              <p:cNvSpPr/>
              <p:nvPr/>
            </p:nvSpPr>
            <p:spPr>
              <a:xfrm>
                <a:off x="4610517" y="3655188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4BB66AC2-B438-A3FF-C762-AA52C9899FD5}"/>
                  </a:ext>
                </a:extLst>
              </p:cNvPr>
              <p:cNvSpPr/>
              <p:nvPr/>
            </p:nvSpPr>
            <p:spPr>
              <a:xfrm>
                <a:off x="5139267" y="354688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B5FD37E4-572E-93F5-3F25-65281FC001A5}"/>
                  </a:ext>
                </a:extLst>
              </p:cNvPr>
              <p:cNvSpPr/>
              <p:nvPr/>
            </p:nvSpPr>
            <p:spPr>
              <a:xfrm>
                <a:off x="5479269" y="33966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F2F430F-E90E-C790-6A71-34E170D9AF6F}"/>
                  </a:ext>
                </a:extLst>
              </p:cNvPr>
              <p:cNvSpPr/>
              <p:nvPr/>
            </p:nvSpPr>
            <p:spPr>
              <a:xfrm>
                <a:off x="6019800" y="3203281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6A31E242-CE37-6D8A-29CC-869F7A7171F5}"/>
                  </a:ext>
                </a:extLst>
              </p:cNvPr>
              <p:cNvSpPr/>
              <p:nvPr/>
            </p:nvSpPr>
            <p:spPr>
              <a:xfrm>
                <a:off x="6552591" y="30042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444DC906-97DB-AC09-CAD0-CA3BA7021D3C}"/>
                  </a:ext>
                </a:extLst>
              </p:cNvPr>
              <p:cNvSpPr/>
              <p:nvPr/>
            </p:nvSpPr>
            <p:spPr>
              <a:xfrm>
                <a:off x="6934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BA2A9889-DB0A-D7D9-F04F-9685FBB6EB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MS</a:t>
                </a:r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25E29313-3D0D-1FD2-931B-C955F84CB8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32004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974284BD-36A5-707B-85E7-B9DC1DA75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25908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GA</a:t>
                </a:r>
              </a:p>
            </p:txBody>
          </p:sp>
          <p:sp>
            <p:nvSpPr>
              <p:cNvPr id="23" name="TextBox 24">
                <a:extLst>
                  <a:ext uri="{FF2B5EF4-FFF2-40B4-BE49-F238E27FC236}">
                    <a16:creationId xmlns:a16="http://schemas.microsoft.com/office/drawing/2014/main" id="{40D27945-9992-366F-1BDF-967D10778E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988" y="4289244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BC90FF96-F601-279C-D007-8FC94E31C2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181" y="4704352"/>
                <a:ext cx="519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Gwinville</a:t>
                </a:r>
              </a:p>
            </p:txBody>
          </p:sp>
          <p:sp>
            <p:nvSpPr>
              <p:cNvPr id="25" name="TextBox 26">
                <a:extLst>
                  <a:ext uri="{FF2B5EF4-FFF2-40B4-BE49-F238E27FC236}">
                    <a16:creationId xmlns:a16="http://schemas.microsoft.com/office/drawing/2014/main" id="{5811AEB9-4F47-301D-9C60-F874AE0680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166" y="3962400"/>
                <a:ext cx="4079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Selma</a:t>
                </a:r>
              </a:p>
            </p:txBody>
          </p: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FA0ADA4B-D1C3-6635-EF65-86BC8CF425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794" y="3470275"/>
                <a:ext cx="454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Auburn</a:t>
                </a:r>
              </a:p>
            </p:txBody>
          </p:sp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id="{37345E6B-67EC-77E1-1E1D-D8A6C9FBE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3352800"/>
                <a:ext cx="4683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Ellerslie</a:t>
                </a: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D3039E72-631B-84C3-F8C8-E19C03388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0987" y="3593276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Thomaston</a:t>
                </a:r>
              </a:p>
            </p:txBody>
          </p:sp>
          <p:sp>
            <p:nvSpPr>
              <p:cNvPr id="29" name="TextBox 31">
                <a:extLst>
                  <a:ext uri="{FF2B5EF4-FFF2-40B4-BE49-F238E27FC236}">
                    <a16:creationId xmlns:a16="http://schemas.microsoft.com/office/drawing/2014/main" id="{D7EFD1A5-4B4F-068C-05B2-C64C0A7C8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971800"/>
                <a:ext cx="5540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Ocmulgee</a:t>
                </a:r>
              </a:p>
            </p:txBody>
          </p:sp>
          <p:sp>
            <p:nvSpPr>
              <p:cNvPr id="30" name="TextBox 32">
                <a:extLst>
                  <a:ext uri="{FF2B5EF4-FFF2-40B4-BE49-F238E27FC236}">
                    <a16:creationId xmlns:a16="http://schemas.microsoft.com/office/drawing/2014/main" id="{D08150B3-A235-1518-068A-6090675C24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5996" y="3217410"/>
                <a:ext cx="4857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 err="1"/>
                  <a:t>Hallgate</a:t>
                </a:r>
                <a:endParaRPr lang="en-US" sz="700" dirty="0"/>
              </a:p>
            </p:txBody>
          </p:sp>
          <p:sp>
            <p:nvSpPr>
              <p:cNvPr id="31" name="TextBox 33">
                <a:extLst>
                  <a:ext uri="{FF2B5EF4-FFF2-40B4-BE49-F238E27FC236}">
                    <a16:creationId xmlns:a16="http://schemas.microsoft.com/office/drawing/2014/main" id="{596DB827-FFAA-973C-B7F2-239F1279C8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0333" y="2562225"/>
                <a:ext cx="4238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Wrens</a:t>
                </a:r>
              </a:p>
            </p:txBody>
          </p:sp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8D23661B-71E2-A7C0-51D5-E0C1C51DC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5303" y="3894909"/>
                <a:ext cx="4460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Elmore</a:t>
                </a:r>
              </a:p>
            </p:txBody>
          </p:sp>
          <p:sp>
            <p:nvSpPr>
              <p:cNvPr id="33" name="TextBox 35">
                <a:extLst>
                  <a:ext uri="{FF2B5EF4-FFF2-40B4-BE49-F238E27FC236}">
                    <a16:creationId xmlns:a16="http://schemas.microsoft.com/office/drawing/2014/main" id="{AA37A3A5-F962-4BB5-8330-FE83BA80BF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002" y="4110349"/>
                <a:ext cx="347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York</a:t>
                </a:r>
              </a:p>
            </p:txBody>
          </p:sp>
          <p:sp>
            <p:nvSpPr>
              <p:cNvPr id="34" name="TextBox 36">
                <a:extLst>
                  <a:ext uri="{FF2B5EF4-FFF2-40B4-BE49-F238E27FC236}">
                    <a16:creationId xmlns:a16="http://schemas.microsoft.com/office/drawing/2014/main" id="{5C90E62A-8120-8A4D-C5D9-4FF7A08443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468" y="3947296"/>
                <a:ext cx="4413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Gallion</a:t>
                </a:r>
              </a:p>
            </p:txBody>
          </p:sp>
          <p:sp>
            <p:nvSpPr>
              <p:cNvPr id="35" name="TextBox 37">
                <a:extLst>
                  <a:ext uri="{FF2B5EF4-FFF2-40B4-BE49-F238E27FC236}">
                    <a16:creationId xmlns:a16="http://schemas.microsoft.com/office/drawing/2014/main" id="{DD8877AF-7C5A-301D-F54A-8A01D6DE79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361" y="4481843"/>
                <a:ext cx="601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Bay Springs</a:t>
                </a:r>
              </a:p>
            </p:txBody>
          </p:sp>
          <p:sp>
            <p:nvSpPr>
              <p:cNvPr id="36" name="TextBox 44">
                <a:extLst>
                  <a:ext uri="{FF2B5EF4-FFF2-40B4-BE49-F238E27FC236}">
                    <a16:creationId xmlns:a16="http://schemas.microsoft.com/office/drawing/2014/main" id="{0981D98E-C6C2-F9DB-4872-A89FD364C8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23622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41B2B9-0F4B-3A34-EDD9-FCBDCABE98BE}"/>
                  </a:ext>
                </a:extLst>
              </p:cNvPr>
              <p:cNvSpPr/>
              <p:nvPr/>
            </p:nvSpPr>
            <p:spPr>
              <a:xfrm>
                <a:off x="8229600" y="38862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TextBox 46">
                <a:extLst>
                  <a:ext uri="{FF2B5EF4-FFF2-40B4-BE49-F238E27FC236}">
                    <a16:creationId xmlns:a16="http://schemas.microsoft.com/office/drawing/2014/main" id="{686123F6-1116-23E2-1202-773BCAD95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9600" y="3657600"/>
                <a:ext cx="404813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Elba</a:t>
                </a:r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48345DD8-1662-4C69-923B-85F166BA7FDE}"/>
                  </a:ext>
                </a:extLst>
              </p:cNvPr>
              <p:cNvSpPr/>
              <p:nvPr/>
            </p:nvSpPr>
            <p:spPr>
              <a:xfrm>
                <a:off x="67056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TextBox 48">
                <a:extLst>
                  <a:ext uri="{FF2B5EF4-FFF2-40B4-BE49-F238E27FC236}">
                    <a16:creationId xmlns:a16="http://schemas.microsoft.com/office/drawing/2014/main" id="{4CCCDBED-8462-C108-133B-E0F129E24F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4968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Hartwell</a:t>
                </a:r>
              </a:p>
            </p:txBody>
          </p:sp>
          <p:sp>
            <p:nvSpPr>
              <p:cNvPr id="42" name="TextBox 51">
                <a:extLst>
                  <a:ext uri="{FF2B5EF4-FFF2-40B4-BE49-F238E27FC236}">
                    <a16:creationId xmlns:a16="http://schemas.microsoft.com/office/drawing/2014/main" id="{F6C15F9B-ABAE-8B07-F249-EF2FF13AB5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22860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E777BF2B-E154-58F7-9673-159BBFAB70D4}"/>
                  </a:ext>
                </a:extLst>
              </p:cNvPr>
              <p:cNvSpPr/>
              <p:nvPr/>
            </p:nvSpPr>
            <p:spPr>
              <a:xfrm>
                <a:off x="4876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68978959-2FA5-8F1A-6DE0-77EA0611D348}"/>
                  </a:ext>
                </a:extLst>
              </p:cNvPr>
              <p:cNvSpPr/>
              <p:nvPr/>
            </p:nvSpPr>
            <p:spPr>
              <a:xfrm>
                <a:off x="5562600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24E491E4-AADD-775A-508E-9F98AE7B71B9}"/>
                  </a:ext>
                </a:extLst>
              </p:cNvPr>
              <p:cNvSpPr/>
              <p:nvPr/>
            </p:nvSpPr>
            <p:spPr>
              <a:xfrm>
                <a:off x="6096000" y="5029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TextBox 55">
                <a:extLst>
                  <a:ext uri="{FF2B5EF4-FFF2-40B4-BE49-F238E27FC236}">
                    <a16:creationId xmlns:a16="http://schemas.microsoft.com/office/drawing/2014/main" id="{44B1DDCE-DC09-B4F2-F07E-29E26DD3C3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3962400"/>
                <a:ext cx="6048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Holy Trinity</a:t>
                </a:r>
              </a:p>
            </p:txBody>
          </p:sp>
          <p:sp>
            <p:nvSpPr>
              <p:cNvPr id="47" name="TextBox 56">
                <a:extLst>
                  <a:ext uri="{FF2B5EF4-FFF2-40B4-BE49-F238E27FC236}">
                    <a16:creationId xmlns:a16="http://schemas.microsoft.com/office/drawing/2014/main" id="{78C00B62-4AE6-ED67-5370-6390DB58C2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467" y="4572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Albany</a:t>
                </a:r>
              </a:p>
            </p:txBody>
          </p:sp>
          <p:sp>
            <p:nvSpPr>
              <p:cNvPr id="48" name="TextBox 57">
                <a:extLst>
                  <a:ext uri="{FF2B5EF4-FFF2-40B4-BE49-F238E27FC236}">
                    <a16:creationId xmlns:a16="http://schemas.microsoft.com/office/drawing/2014/main" id="{9CDE47EC-D42C-4F59-B9A1-562E7CC050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5029200"/>
                <a:ext cx="3619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Pavo</a:t>
                </a: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74E291A7-712D-0FE8-0411-14CA67F0A8AA}"/>
                  </a:ext>
                </a:extLst>
              </p:cNvPr>
              <p:cNvSpPr/>
              <p:nvPr/>
            </p:nvSpPr>
            <p:spPr>
              <a:xfrm>
                <a:off x="7818438" y="406241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159F6642-3AC8-946F-1A93-58EA8F122E7E}"/>
                  </a:ext>
                </a:extLst>
              </p:cNvPr>
              <p:cNvSpPr/>
              <p:nvPr/>
            </p:nvSpPr>
            <p:spPr>
              <a:xfrm>
                <a:off x="7662069" y="4826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8429C7-E402-50B0-5131-5C985620D894}"/>
                  </a:ext>
                </a:extLst>
              </p:cNvPr>
              <p:cNvSpPr txBox="1"/>
              <p:nvPr/>
            </p:nvSpPr>
            <p:spPr>
              <a:xfrm>
                <a:off x="7086600" y="4724400"/>
                <a:ext cx="56297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Brookman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00D4D65-CB84-9BF4-1AB6-A0293B2D8944}"/>
                  </a:ext>
                </a:extLst>
              </p:cNvPr>
              <p:cNvSpPr txBox="1"/>
              <p:nvPr/>
            </p:nvSpPr>
            <p:spPr>
              <a:xfrm>
                <a:off x="7554660" y="3886200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Riceboro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4B4FE8-54A8-BAAE-5662-BC84FD24A774}"/>
                  </a:ext>
                </a:extLst>
              </p:cNvPr>
              <p:cNvSpPr txBox="1"/>
              <p:nvPr/>
            </p:nvSpPr>
            <p:spPr>
              <a:xfrm>
                <a:off x="7742885" y="3634979"/>
                <a:ext cx="43313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Rincon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FF9D5C-04E2-980C-98E5-01AE197537FC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2B7C41-C3DC-DDB9-5797-EF09010C2E16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F698149-B6A1-D015-5401-42CFBFF94C59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C6F52B44-7342-2A6D-73F4-9DA7FC106FFF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lowchart: Extract 63">
                <a:extLst>
                  <a:ext uri="{FF2B5EF4-FFF2-40B4-BE49-F238E27FC236}">
                    <a16:creationId xmlns:a16="http://schemas.microsoft.com/office/drawing/2014/main" id="{7C8CB318-99AF-E48A-591C-DF89A76DAF7E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7F63CE3-F3FB-46BF-794D-D5C0CB4D0676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Line Callout 1 60">
            <a:extLst>
              <a:ext uri="{FF2B5EF4-FFF2-40B4-BE49-F238E27FC236}">
                <a16:creationId xmlns:a16="http://schemas.microsoft.com/office/drawing/2014/main" id="{E494AF1F-35CC-C366-D119-40748E4C626E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sp>
        <p:nvSpPr>
          <p:cNvPr id="54" name="Line Callout 1 64">
            <a:extLst>
              <a:ext uri="{FF2B5EF4-FFF2-40B4-BE49-F238E27FC236}">
                <a16:creationId xmlns:a16="http://schemas.microsoft.com/office/drawing/2014/main" id="{E69A732C-8211-EF31-037D-5456DC32166C}"/>
              </a:ext>
            </a:extLst>
          </p:cNvPr>
          <p:cNvSpPr/>
          <p:nvPr/>
        </p:nvSpPr>
        <p:spPr>
          <a:xfrm>
            <a:off x="6866496" y="1382860"/>
            <a:ext cx="1847235" cy="1017424"/>
          </a:xfrm>
          <a:prstGeom prst="borderCallout1">
            <a:avLst>
              <a:gd name="adj1" fmla="val 145973"/>
              <a:gd name="adj2" fmla="val 12425"/>
              <a:gd name="adj3" fmla="val 99776"/>
              <a:gd name="adj4" fmla="val 1500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TG2ndLL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10-7-24 to 10-16-24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north of Thomaston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Proj-231009</a:t>
            </a:r>
          </a:p>
        </p:txBody>
      </p:sp>
      <p:sp>
        <p:nvSpPr>
          <p:cNvPr id="55" name="Line Callout 1 64">
            <a:extLst>
              <a:ext uri="{FF2B5EF4-FFF2-40B4-BE49-F238E27FC236}">
                <a16:creationId xmlns:a16="http://schemas.microsoft.com/office/drawing/2014/main" id="{4489D508-9683-D594-6A09-EA329478298F}"/>
              </a:ext>
            </a:extLst>
          </p:cNvPr>
          <p:cNvSpPr/>
          <p:nvPr/>
        </p:nvSpPr>
        <p:spPr>
          <a:xfrm>
            <a:off x="4163304" y="1872898"/>
            <a:ext cx="1847236" cy="920465"/>
          </a:xfrm>
          <a:prstGeom prst="borderCallout1">
            <a:avLst>
              <a:gd name="adj1" fmla="val 182349"/>
              <a:gd name="adj2" fmla="val 68029"/>
              <a:gd name="adj3" fmla="val 103504"/>
              <a:gd name="adj4" fmla="val 5266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Elmore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10-17-24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2,293 Mdth/d impacted 450 Mdth/d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6" name="Line Callout 1 64">
            <a:extLst>
              <a:ext uri="{FF2B5EF4-FFF2-40B4-BE49-F238E27FC236}">
                <a16:creationId xmlns:a16="http://schemas.microsoft.com/office/drawing/2014/main" id="{DC64DA71-70A4-0D35-CD0B-03F1790A9C7F}"/>
              </a:ext>
            </a:extLst>
          </p:cNvPr>
          <p:cNvSpPr/>
          <p:nvPr/>
        </p:nvSpPr>
        <p:spPr>
          <a:xfrm>
            <a:off x="2092461" y="2367495"/>
            <a:ext cx="1781304" cy="920750"/>
          </a:xfrm>
          <a:prstGeom prst="borderCallout1">
            <a:avLst>
              <a:gd name="adj1" fmla="val 129982"/>
              <a:gd name="adj2" fmla="val 120328"/>
              <a:gd name="adj3" fmla="val 97397"/>
              <a:gd name="adj4" fmla="val 909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Gallion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10-15-24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440 capacity of 2,300 Mdth/d impacted 445 Mdth/d</a:t>
            </a:r>
          </a:p>
        </p:txBody>
      </p:sp>
      <p:sp>
        <p:nvSpPr>
          <p:cNvPr id="67" name="Line Callout 1 64">
            <a:extLst>
              <a:ext uri="{FF2B5EF4-FFF2-40B4-BE49-F238E27FC236}">
                <a16:creationId xmlns:a16="http://schemas.microsoft.com/office/drawing/2014/main" id="{C5A6B9FA-BF78-62F0-41BA-80ACB64ABD7F}"/>
              </a:ext>
            </a:extLst>
          </p:cNvPr>
          <p:cNvSpPr/>
          <p:nvPr/>
        </p:nvSpPr>
        <p:spPr>
          <a:xfrm>
            <a:off x="2732090" y="4298858"/>
            <a:ext cx="1600200" cy="928813"/>
          </a:xfrm>
          <a:prstGeom prst="borderCallout1">
            <a:avLst>
              <a:gd name="adj1" fmla="val -63044"/>
              <a:gd name="adj2" fmla="val 66615"/>
              <a:gd name="adj3" fmla="val -1671"/>
              <a:gd name="adj4" fmla="val 7209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York station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10-14-24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430 capacity of 2,306 Mdth/d impacted 340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Line Callout 1 64">
            <a:extLst>
              <a:ext uri="{FF2B5EF4-FFF2-40B4-BE49-F238E27FC236}">
                <a16:creationId xmlns:a16="http://schemas.microsoft.com/office/drawing/2014/main" id="{A5AC869B-5939-7FFA-B4FD-62D40EB77FC0}"/>
              </a:ext>
            </a:extLst>
          </p:cNvPr>
          <p:cNvSpPr/>
          <p:nvPr/>
        </p:nvSpPr>
        <p:spPr>
          <a:xfrm>
            <a:off x="2732090" y="5319324"/>
            <a:ext cx="1600200" cy="928813"/>
          </a:xfrm>
          <a:prstGeom prst="borderCallout1">
            <a:avLst>
              <a:gd name="adj1" fmla="val -12835"/>
              <a:gd name="adj2" fmla="val 69472"/>
              <a:gd name="adj3" fmla="val -1671"/>
              <a:gd name="adj4" fmla="val 7209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York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10-23-24 to 10-24-24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430 capacity of 2,306 Mdth/d impacted 340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Line Callout 1 64">
            <a:extLst>
              <a:ext uri="{FF2B5EF4-FFF2-40B4-BE49-F238E27FC236}">
                <a16:creationId xmlns:a16="http://schemas.microsoft.com/office/drawing/2014/main" id="{639EDF79-0A21-8B8E-AA8A-CE60CAFC63E0}"/>
              </a:ext>
            </a:extLst>
          </p:cNvPr>
          <p:cNvSpPr/>
          <p:nvPr/>
        </p:nvSpPr>
        <p:spPr>
          <a:xfrm>
            <a:off x="4536414" y="3968024"/>
            <a:ext cx="1600200" cy="1097440"/>
          </a:xfrm>
          <a:prstGeom prst="borderCallout1">
            <a:avLst>
              <a:gd name="adj1" fmla="val -37620"/>
              <a:gd name="adj2" fmla="val 23186"/>
              <a:gd name="adj3" fmla="val 1722"/>
              <a:gd name="adj4" fmla="val 1723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Selma station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10-1-24 to 10-28-24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2,273 Mdth/d impacted 265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Proj-2593</a:t>
            </a:r>
          </a:p>
        </p:txBody>
      </p:sp>
      <p:sp>
        <p:nvSpPr>
          <p:cNvPr id="70" name="Line Callout 1 64">
            <a:extLst>
              <a:ext uri="{FF2B5EF4-FFF2-40B4-BE49-F238E27FC236}">
                <a16:creationId xmlns:a16="http://schemas.microsoft.com/office/drawing/2014/main" id="{110D0435-B43A-C15B-B15A-3E8C31B6DAD9}"/>
              </a:ext>
            </a:extLst>
          </p:cNvPr>
          <p:cNvSpPr/>
          <p:nvPr/>
        </p:nvSpPr>
        <p:spPr>
          <a:xfrm>
            <a:off x="6637696" y="3957343"/>
            <a:ext cx="1600200" cy="920734"/>
          </a:xfrm>
          <a:prstGeom prst="borderCallout1">
            <a:avLst>
              <a:gd name="adj1" fmla="val -49709"/>
              <a:gd name="adj2" fmla="val -31699"/>
              <a:gd name="adj3" fmla="val -314"/>
              <a:gd name="adj4" fmla="val 1095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Auburn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10-7-24 to 10-8-24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2,293 Mdth/d impacted 340 Mdth/d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Line Callout 1 64">
            <a:extLst>
              <a:ext uri="{FF2B5EF4-FFF2-40B4-BE49-F238E27FC236}">
                <a16:creationId xmlns:a16="http://schemas.microsoft.com/office/drawing/2014/main" id="{E22D9881-5C8D-62DF-5558-97CEA131ECED}"/>
              </a:ext>
            </a:extLst>
          </p:cNvPr>
          <p:cNvSpPr/>
          <p:nvPr/>
        </p:nvSpPr>
        <p:spPr>
          <a:xfrm>
            <a:off x="6654248" y="4978088"/>
            <a:ext cx="1600200" cy="920734"/>
          </a:xfrm>
          <a:prstGeom prst="borderCallout1">
            <a:avLst>
              <a:gd name="adj1" fmla="val -9085"/>
              <a:gd name="adj2" fmla="val 12900"/>
              <a:gd name="adj3" fmla="val -314"/>
              <a:gd name="adj4" fmla="val 1095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Auburn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10-18-24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2,293 Mdth/d impacted 340 Mdth/d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1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6D469E-3305-531A-9140-3E497FFEE774}"/>
              </a:ext>
            </a:extLst>
          </p:cNvPr>
          <p:cNvGrpSpPr/>
          <p:nvPr/>
        </p:nvGrpSpPr>
        <p:grpSpPr>
          <a:xfrm>
            <a:off x="2395273" y="1569028"/>
            <a:ext cx="6934200" cy="4745700"/>
            <a:chOff x="207963" y="969300"/>
            <a:chExt cx="6934200" cy="4745700"/>
          </a:xfrm>
        </p:grpSpPr>
        <p:pic>
          <p:nvPicPr>
            <p:cNvPr id="29" name="Content Placeholder 4" descr="South LA system.bmp">
              <a:extLst>
                <a:ext uri="{FF2B5EF4-FFF2-40B4-BE49-F238E27FC236}">
                  <a16:creationId xmlns:a16="http://schemas.microsoft.com/office/drawing/2014/main" id="{575B1EBA-FB28-E93A-CBB3-4FE2F2BEE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9332"/>
            <a:stretch/>
          </p:blipFill>
          <p:spPr>
            <a:xfrm>
              <a:off x="207963" y="969300"/>
              <a:ext cx="6934200" cy="4745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B599DFD-6D6C-FFEA-1583-9C0E732CCF45}"/>
                </a:ext>
              </a:extLst>
            </p:cNvPr>
            <p:cNvGrpSpPr/>
            <p:nvPr/>
          </p:nvGrpSpPr>
          <p:grpSpPr>
            <a:xfrm>
              <a:off x="2667000" y="1371600"/>
              <a:ext cx="3581761" cy="3657600"/>
              <a:chOff x="2667000" y="1371600"/>
              <a:chExt cx="3581761" cy="3657600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190F158F-7251-1732-404A-F05FF649D5C8}"/>
                  </a:ext>
                </a:extLst>
              </p:cNvPr>
              <p:cNvSpPr/>
              <p:nvPr/>
            </p:nvSpPr>
            <p:spPr>
              <a:xfrm>
                <a:off x="3924300" y="3792538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5C14702D-8B6A-FDA0-6F54-F74B3535C7BB}"/>
                  </a:ext>
                </a:extLst>
              </p:cNvPr>
              <p:cNvSpPr/>
              <p:nvPr/>
            </p:nvSpPr>
            <p:spPr>
              <a:xfrm>
                <a:off x="3471333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A593CD3C-AC44-1378-B745-E26C67251288}"/>
                  </a:ext>
                </a:extLst>
              </p:cNvPr>
              <p:cNvSpPr/>
              <p:nvPr/>
            </p:nvSpPr>
            <p:spPr>
              <a:xfrm>
                <a:off x="5181600" y="28067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F5B819F5-0CFC-A31A-23C5-BCE05C34E9F2}"/>
                  </a:ext>
                </a:extLst>
              </p:cNvPr>
              <p:cNvSpPr/>
              <p:nvPr/>
            </p:nvSpPr>
            <p:spPr>
              <a:xfrm>
                <a:off x="5638800" y="4191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774CAEA7-4946-7725-2D53-49D053562DC1}"/>
                  </a:ext>
                </a:extLst>
              </p:cNvPr>
              <p:cNvSpPr/>
              <p:nvPr/>
            </p:nvSpPr>
            <p:spPr>
              <a:xfrm>
                <a:off x="5638800" y="137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707388F5-7DEC-5C64-AE9C-4CCE0D7373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2925" y="4829145"/>
                <a:ext cx="550863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700" dirty="0"/>
                  <a:t>Shadyside</a:t>
                </a:r>
              </a:p>
            </p:txBody>
          </p:sp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DAF04A48-4B4C-1DD8-F752-AB29B08E6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8467" y="3895725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White Castle</a:t>
                </a: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0C25F8AE-8ACD-10FC-76C8-22261FAA85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999" y="2723621"/>
                <a:ext cx="601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Franklinton</a:t>
                </a:r>
              </a:p>
            </p:txBody>
          </p:sp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162278B3-A494-A912-FAC5-BE31A792C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8733" y="4295775"/>
                <a:ext cx="3571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Toca</a:t>
                </a:r>
              </a:p>
            </p:txBody>
          </p:sp>
          <p:sp>
            <p:nvSpPr>
              <p:cNvPr id="18" name="TextBox 15">
                <a:extLst>
                  <a:ext uri="{FF2B5EF4-FFF2-40B4-BE49-F238E27FC236}">
                    <a16:creationId xmlns:a16="http://schemas.microsoft.com/office/drawing/2014/main" id="{C4A7F456-F9F1-BE71-E893-0DD0DAFA0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9648" y="1464733"/>
                <a:ext cx="519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 err="1"/>
                  <a:t>Gwinville</a:t>
                </a:r>
                <a:endParaRPr lang="en-US" sz="700" dirty="0"/>
              </a:p>
            </p:txBody>
          </p:sp>
          <p:sp>
            <p:nvSpPr>
              <p:cNvPr id="19" name="TextBox 16">
                <a:extLst>
                  <a:ext uri="{FF2B5EF4-FFF2-40B4-BE49-F238E27FC236}">
                    <a16:creationId xmlns:a16="http://schemas.microsoft.com/office/drawing/2014/main" id="{D4F0F3A1-6347-B697-E2C9-BBCDC96EB1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0" y="2514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LA</a:t>
                </a: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3F1BC1D1-F160-F8B4-5317-418C50F894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23622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7B3A9818-5844-3FE3-179B-AEF44D54A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3733800"/>
                <a:ext cx="719138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>
                    <a:solidFill>
                      <a:srgbClr val="FF0000"/>
                    </a:solidFill>
                  </a:rPr>
                  <a:t>West Leg</a:t>
                </a:r>
              </a:p>
            </p:txBody>
          </p:sp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246FE2AB-7F1A-6A42-B28D-8C8F47604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3000" y="4495800"/>
                <a:ext cx="657225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>
                    <a:solidFill>
                      <a:srgbClr val="FF0000"/>
                    </a:solidFill>
                  </a:rPr>
                  <a:t>East Leg</a:t>
                </a:r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DFE34D2A-AB83-64B7-09EC-378FE669E8B1}"/>
                  </a:ext>
                </a:extLst>
              </p:cNvPr>
              <p:cNvSpPr/>
              <p:nvPr/>
            </p:nvSpPr>
            <p:spPr>
              <a:xfrm>
                <a:off x="5402045" y="1966927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0BCDC1-9DAB-B3CD-B321-379FCA38C82F}"/>
                  </a:ext>
                </a:extLst>
              </p:cNvPr>
              <p:cNvSpPr txBox="1"/>
              <p:nvPr/>
            </p:nvSpPr>
            <p:spPr>
              <a:xfrm>
                <a:off x="5440145" y="19050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Pearl River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01F244-8A16-5D0A-3F9C-C382BE69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F5E0B-9CCB-0E42-98EE-76FDD3F0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Louisiana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DEC5B-6126-40F3-749E-5E7A50E72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4528021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August/September/October/November</a:t>
            </a:r>
          </a:p>
          <a:p>
            <a:endParaRPr lang="en-US" dirty="0"/>
          </a:p>
        </p:txBody>
      </p:sp>
      <p:sp>
        <p:nvSpPr>
          <p:cNvPr id="8" name="Line Callout 1 60">
            <a:extLst>
              <a:ext uri="{FF2B5EF4-FFF2-40B4-BE49-F238E27FC236}">
                <a16:creationId xmlns:a16="http://schemas.microsoft.com/office/drawing/2014/main" id="{6D7631B2-DEFA-42E5-DC4B-372FCD3150C0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AA32E3-79B5-9662-13DE-43F96DE8E448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5C4C8B-9AE3-D365-1760-C1614F5C8186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8E3DAE5A-E18F-A56D-A2F3-876051220CBF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lowchart: Extract 32">
              <a:extLst>
                <a:ext uri="{FF2B5EF4-FFF2-40B4-BE49-F238E27FC236}">
                  <a16:creationId xmlns:a16="http://schemas.microsoft.com/office/drawing/2014/main" id="{93F48D02-44F2-0E07-394E-6483928132A9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21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4F72A-AFB0-3123-3AFF-D61D0D9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92628-AC14-4501-C9B0-56DA8CDD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Louisiana System Maint.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EDCA7-A074-A36F-D1C5-601C086F20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5" y="516986"/>
            <a:ext cx="4571504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August/September/October/November</a:t>
            </a:r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C58158-B738-985F-6C42-DEAB655573A9}"/>
              </a:ext>
            </a:extLst>
          </p:cNvPr>
          <p:cNvGrpSpPr/>
          <p:nvPr/>
        </p:nvGrpSpPr>
        <p:grpSpPr>
          <a:xfrm>
            <a:off x="2640031" y="992948"/>
            <a:ext cx="6934200" cy="5234116"/>
            <a:chOff x="207963" y="480884"/>
            <a:chExt cx="6934200" cy="5234116"/>
          </a:xfrm>
        </p:grpSpPr>
        <p:pic>
          <p:nvPicPr>
            <p:cNvPr id="23" name="Content Placeholder 4" descr="South LA system.bmp">
              <a:extLst>
                <a:ext uri="{FF2B5EF4-FFF2-40B4-BE49-F238E27FC236}">
                  <a16:creationId xmlns:a16="http://schemas.microsoft.com/office/drawing/2014/main" id="{7E47F739-4EC1-047D-BAA2-D857C9116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963" y="480884"/>
              <a:ext cx="6934200" cy="5234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AC5E3C7C-3B0C-B082-7A1F-65825AC8297B}"/>
                </a:ext>
              </a:extLst>
            </p:cNvPr>
            <p:cNvSpPr/>
            <p:nvPr/>
          </p:nvSpPr>
          <p:spPr>
            <a:xfrm>
              <a:off x="3924300" y="3792538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D7CBE85D-FB6C-0AB8-76ED-A3C47FF9DA1C}"/>
                </a:ext>
              </a:extLst>
            </p:cNvPr>
            <p:cNvSpPr/>
            <p:nvPr/>
          </p:nvSpPr>
          <p:spPr>
            <a:xfrm>
              <a:off x="3471333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DFACFCC-2CEA-0162-F9B0-9ED3804BABF8}"/>
                </a:ext>
              </a:extLst>
            </p:cNvPr>
            <p:cNvSpPr/>
            <p:nvPr/>
          </p:nvSpPr>
          <p:spPr>
            <a:xfrm>
              <a:off x="5181600" y="28067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68F0D1ED-04D6-EFE7-D7C2-CD2C06197DC9}"/>
                </a:ext>
              </a:extLst>
            </p:cNvPr>
            <p:cNvSpPr/>
            <p:nvPr/>
          </p:nvSpPr>
          <p:spPr>
            <a:xfrm>
              <a:off x="5638800" y="4191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8059733-A696-596B-8753-9E8D4AA846EC}"/>
                </a:ext>
              </a:extLst>
            </p:cNvPr>
            <p:cNvSpPr/>
            <p:nvPr/>
          </p:nvSpPr>
          <p:spPr>
            <a:xfrm>
              <a:off x="5638800" y="1371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7617C466-3DA7-5364-B843-612A8B038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2925" y="4829145"/>
              <a:ext cx="55086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 dirty="0"/>
                <a:t>Shadyside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6B69D087-C91C-465A-489D-BF6721737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467" y="3895725"/>
              <a:ext cx="6508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White Castle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29B1A8ED-CE6F-98DA-C560-5A7643018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999" y="2723621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Franklinton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828CA876-0A71-855E-9EFA-D2B70D1F7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733" y="4295775"/>
              <a:ext cx="357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Toca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48C710BA-2F07-F35F-141C-CD7E262DE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648" y="1464733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 err="1"/>
                <a:t>Gwinville</a:t>
              </a:r>
              <a:endParaRPr lang="en-US" sz="700" dirty="0"/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159AB666-7859-1F97-1EB4-6E97362D9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5146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LA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12C53D53-DE25-BFF6-EAE4-36E7623BC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23622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MS</a:t>
              </a: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8CC66A6A-2F00-9DD2-66E9-E9DF76827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733800"/>
              <a:ext cx="71913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West Leg</a:t>
              </a: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2F97B32B-281D-02F5-2182-620A8211D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4495800"/>
              <a:ext cx="6572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East Leg</a:t>
              </a: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285E97A1-0F94-8386-618A-DCBB70C9C2E0}"/>
                </a:ext>
              </a:extLst>
            </p:cNvPr>
            <p:cNvSpPr/>
            <p:nvPr/>
          </p:nvSpPr>
          <p:spPr>
            <a:xfrm>
              <a:off x="5402045" y="1966927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C78546-2548-572B-E370-37341E306F92}"/>
                </a:ext>
              </a:extLst>
            </p:cNvPr>
            <p:cNvSpPr txBox="1"/>
            <p:nvPr/>
          </p:nvSpPr>
          <p:spPr>
            <a:xfrm>
              <a:off x="5440145" y="1905000"/>
              <a:ext cx="57900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Pearl River</a:t>
              </a:r>
            </a:p>
          </p:txBody>
        </p:sp>
      </p:grpSp>
      <p:sp>
        <p:nvSpPr>
          <p:cNvPr id="26" name="Line Callout 1 60">
            <a:extLst>
              <a:ext uri="{FF2B5EF4-FFF2-40B4-BE49-F238E27FC236}">
                <a16:creationId xmlns:a16="http://schemas.microsoft.com/office/drawing/2014/main" id="{E3265D6D-FD90-6A6E-A5DC-5893994B9940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D94156-7E7A-E595-A6A6-F35D50E20F97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B4FAFD-215A-7453-A6F8-3B13E48EB81D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88C370DD-34FD-8E98-AB66-BB065BA6AAD5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Extract 29">
              <a:extLst>
                <a:ext uri="{FF2B5EF4-FFF2-40B4-BE49-F238E27FC236}">
                  <a16:creationId xmlns:a16="http://schemas.microsoft.com/office/drawing/2014/main" id="{D3F7D927-75DA-D105-E30D-1E4AC41B94C9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Line Callout 1 26">
            <a:extLst>
              <a:ext uri="{FF2B5EF4-FFF2-40B4-BE49-F238E27FC236}">
                <a16:creationId xmlns:a16="http://schemas.microsoft.com/office/drawing/2014/main" id="{3F0CB5D0-CDD2-FDF2-FA35-D2782C657EB1}"/>
              </a:ext>
            </a:extLst>
          </p:cNvPr>
          <p:cNvSpPr/>
          <p:nvPr/>
        </p:nvSpPr>
        <p:spPr>
          <a:xfrm>
            <a:off x="5828063" y="1139931"/>
            <a:ext cx="1759659" cy="1079765"/>
          </a:xfrm>
          <a:prstGeom prst="borderCallout1">
            <a:avLst>
              <a:gd name="adj1" fmla="val 99964"/>
              <a:gd name="adj2" fmla="val 120402"/>
              <a:gd name="adj3" fmla="val 46220"/>
              <a:gd name="adj4" fmla="val 10024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FGLL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8-19-24 to 8-26-24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Seg. 370 cap. 1,123 Mdth/d impacted 150 Mdth/d north of Pearl River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" name="Line Callout 1 26">
            <a:extLst>
              <a:ext uri="{FF2B5EF4-FFF2-40B4-BE49-F238E27FC236}">
                <a16:creationId xmlns:a16="http://schemas.microsoft.com/office/drawing/2014/main" id="{8305433F-8EE3-7878-E359-8BDD7838EC05}"/>
              </a:ext>
            </a:extLst>
          </p:cNvPr>
          <p:cNvSpPr/>
          <p:nvPr/>
        </p:nvSpPr>
        <p:spPr>
          <a:xfrm>
            <a:off x="5200802" y="2398237"/>
            <a:ext cx="1660748" cy="1079765"/>
          </a:xfrm>
          <a:prstGeom prst="borderCallout1">
            <a:avLst>
              <a:gd name="adj1" fmla="val -21136"/>
              <a:gd name="adj2" fmla="val 81548"/>
              <a:gd name="adj3" fmla="val -2051"/>
              <a:gd name="adj4" fmla="val 6646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FG2ndLL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8-29-24 </a:t>
            </a:r>
            <a:r>
              <a:rPr lang="en-US" sz="1000">
                <a:solidFill>
                  <a:schemeClr val="tx1"/>
                </a:solidFill>
              </a:rPr>
              <a:t>to 9-6-24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Seg. 370 cap. 1,123 Mdth/d impacted 160 Mdth/d north of Pearl River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Line Callout 1 64">
            <a:extLst>
              <a:ext uri="{FF2B5EF4-FFF2-40B4-BE49-F238E27FC236}">
                <a16:creationId xmlns:a16="http://schemas.microsoft.com/office/drawing/2014/main" id="{A348496F-D66A-1EFC-3133-FDACDD8E218B}"/>
              </a:ext>
            </a:extLst>
          </p:cNvPr>
          <p:cNvSpPr/>
          <p:nvPr/>
        </p:nvSpPr>
        <p:spPr>
          <a:xfrm>
            <a:off x="4379588" y="3922991"/>
            <a:ext cx="1777347" cy="907684"/>
          </a:xfrm>
          <a:prstGeom prst="borderCallout1">
            <a:avLst>
              <a:gd name="adj1" fmla="val -61327"/>
              <a:gd name="adj2" fmla="val 182696"/>
              <a:gd name="adj3" fmla="val 3078"/>
              <a:gd name="adj4" fmla="val 9881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Franklinton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8-12-24 to 8-30-24</a:t>
            </a:r>
          </a:p>
        </p:txBody>
      </p:sp>
      <p:sp>
        <p:nvSpPr>
          <p:cNvPr id="33" name="Line Callout 1 64">
            <a:extLst>
              <a:ext uri="{FF2B5EF4-FFF2-40B4-BE49-F238E27FC236}">
                <a16:creationId xmlns:a16="http://schemas.microsoft.com/office/drawing/2014/main" id="{B3929FD1-ADD0-7B41-889B-BA4373E00A12}"/>
              </a:ext>
            </a:extLst>
          </p:cNvPr>
          <p:cNvSpPr/>
          <p:nvPr/>
        </p:nvSpPr>
        <p:spPr>
          <a:xfrm>
            <a:off x="8718883" y="2037999"/>
            <a:ext cx="1777347" cy="907684"/>
          </a:xfrm>
          <a:prstGeom prst="borderCallout1">
            <a:avLst>
              <a:gd name="adj1" fmla="val 51502"/>
              <a:gd name="adj2" fmla="val -45216"/>
              <a:gd name="adj3" fmla="val 49418"/>
              <a:gd name="adj4" fmla="val 106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Pearl River station outage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9-20-24 to 10-4-24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370 cap. of 1,123 Mdth/d impacted 280 Mdth/d</a:t>
            </a:r>
          </a:p>
        </p:txBody>
      </p:sp>
    </p:spTree>
    <p:extLst>
      <p:ext uri="{BB962C8B-B14F-4D97-AF65-F5344CB8AC3E}">
        <p14:creationId xmlns:p14="http://schemas.microsoft.com/office/powerpoint/2010/main" val="274205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4F72A-AFB0-3123-3AFF-D61D0D9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92628-AC14-4501-C9B0-56DA8CDD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Louisiana System Maint. Review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EDCA7-A074-A36F-D1C5-601C086F20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4546309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August/September/October/November</a:t>
            </a:r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C58158-B738-985F-6C42-DEAB655573A9}"/>
              </a:ext>
            </a:extLst>
          </p:cNvPr>
          <p:cNvGrpSpPr/>
          <p:nvPr/>
        </p:nvGrpSpPr>
        <p:grpSpPr>
          <a:xfrm>
            <a:off x="2640031" y="992948"/>
            <a:ext cx="6934200" cy="5234116"/>
            <a:chOff x="207963" y="480884"/>
            <a:chExt cx="6934200" cy="5234116"/>
          </a:xfrm>
        </p:grpSpPr>
        <p:pic>
          <p:nvPicPr>
            <p:cNvPr id="23" name="Content Placeholder 4" descr="South LA system.bmp">
              <a:extLst>
                <a:ext uri="{FF2B5EF4-FFF2-40B4-BE49-F238E27FC236}">
                  <a16:creationId xmlns:a16="http://schemas.microsoft.com/office/drawing/2014/main" id="{7E47F739-4EC1-047D-BAA2-D857C9116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963" y="480884"/>
              <a:ext cx="6934200" cy="5234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AC5E3C7C-3B0C-B082-7A1F-65825AC8297B}"/>
                </a:ext>
              </a:extLst>
            </p:cNvPr>
            <p:cNvSpPr/>
            <p:nvPr/>
          </p:nvSpPr>
          <p:spPr>
            <a:xfrm>
              <a:off x="3924300" y="3792538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D7CBE85D-FB6C-0AB8-76ED-A3C47FF9DA1C}"/>
                </a:ext>
              </a:extLst>
            </p:cNvPr>
            <p:cNvSpPr/>
            <p:nvPr/>
          </p:nvSpPr>
          <p:spPr>
            <a:xfrm>
              <a:off x="3471333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DFACFCC-2CEA-0162-F9B0-9ED3804BABF8}"/>
                </a:ext>
              </a:extLst>
            </p:cNvPr>
            <p:cNvSpPr/>
            <p:nvPr/>
          </p:nvSpPr>
          <p:spPr>
            <a:xfrm>
              <a:off x="5181600" y="28067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68F0D1ED-04D6-EFE7-D7C2-CD2C06197DC9}"/>
                </a:ext>
              </a:extLst>
            </p:cNvPr>
            <p:cNvSpPr/>
            <p:nvPr/>
          </p:nvSpPr>
          <p:spPr>
            <a:xfrm>
              <a:off x="5638800" y="4191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8059733-A696-596B-8753-9E8D4AA846EC}"/>
                </a:ext>
              </a:extLst>
            </p:cNvPr>
            <p:cNvSpPr/>
            <p:nvPr/>
          </p:nvSpPr>
          <p:spPr>
            <a:xfrm>
              <a:off x="5638800" y="1371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7617C466-3DA7-5364-B843-612A8B038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2925" y="4829145"/>
              <a:ext cx="55086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 dirty="0"/>
                <a:t>Shadyside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6B69D087-C91C-465A-489D-BF6721737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467" y="3895725"/>
              <a:ext cx="6508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White Castle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29B1A8ED-CE6F-98DA-C560-5A7643018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999" y="2723621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Franklinton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828CA876-0A71-855E-9EFA-D2B70D1F7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733" y="4295775"/>
              <a:ext cx="357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Toca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48C710BA-2F07-F35F-141C-CD7E262DE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648" y="1464733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 err="1"/>
                <a:t>Gwinville</a:t>
              </a:r>
              <a:endParaRPr lang="en-US" sz="700" dirty="0"/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159AB666-7859-1F97-1EB4-6E97362D9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5146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LA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12C53D53-DE25-BFF6-EAE4-36E7623BC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23622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MS</a:t>
              </a: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8CC66A6A-2F00-9DD2-66E9-E9DF76827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733800"/>
              <a:ext cx="71913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West Leg</a:t>
              </a: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2F97B32B-281D-02F5-2182-620A8211D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4495800"/>
              <a:ext cx="6572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East Leg</a:t>
              </a: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285E97A1-0F94-8386-618A-DCBB70C9C2E0}"/>
                </a:ext>
              </a:extLst>
            </p:cNvPr>
            <p:cNvSpPr/>
            <p:nvPr/>
          </p:nvSpPr>
          <p:spPr>
            <a:xfrm>
              <a:off x="5402045" y="1966927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C78546-2548-572B-E370-37341E306F92}"/>
                </a:ext>
              </a:extLst>
            </p:cNvPr>
            <p:cNvSpPr txBox="1"/>
            <p:nvPr/>
          </p:nvSpPr>
          <p:spPr>
            <a:xfrm>
              <a:off x="5440145" y="1905000"/>
              <a:ext cx="57900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Pearl River</a:t>
              </a:r>
            </a:p>
          </p:txBody>
        </p:sp>
      </p:grpSp>
      <p:sp>
        <p:nvSpPr>
          <p:cNvPr id="26" name="Line Callout 1 60">
            <a:extLst>
              <a:ext uri="{FF2B5EF4-FFF2-40B4-BE49-F238E27FC236}">
                <a16:creationId xmlns:a16="http://schemas.microsoft.com/office/drawing/2014/main" id="{E3265D6D-FD90-6A6E-A5DC-5893994B9940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D94156-7E7A-E595-A6A6-F35D50E20F97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B4FAFD-215A-7453-A6F8-3B13E48EB81D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88C370DD-34FD-8E98-AB66-BB065BA6AAD5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Extract 29">
              <a:extLst>
                <a:ext uri="{FF2B5EF4-FFF2-40B4-BE49-F238E27FC236}">
                  <a16:creationId xmlns:a16="http://schemas.microsoft.com/office/drawing/2014/main" id="{D3F7D927-75DA-D105-E30D-1E4AC41B94C9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Line Callout 1 26">
            <a:extLst>
              <a:ext uri="{FF2B5EF4-FFF2-40B4-BE49-F238E27FC236}">
                <a16:creationId xmlns:a16="http://schemas.microsoft.com/office/drawing/2014/main" id="{8305433F-8EE3-7878-E359-8BDD7838EC05}"/>
              </a:ext>
            </a:extLst>
          </p:cNvPr>
          <p:cNvSpPr/>
          <p:nvPr/>
        </p:nvSpPr>
        <p:spPr>
          <a:xfrm>
            <a:off x="4428717" y="2555191"/>
            <a:ext cx="1550884" cy="1749411"/>
          </a:xfrm>
          <a:prstGeom prst="borderCallout1">
            <a:avLst>
              <a:gd name="adj1" fmla="val 96123"/>
              <a:gd name="adj2" fmla="val 126780"/>
              <a:gd name="adj3" fmla="val 99571"/>
              <a:gd name="adj4" fmla="val 7952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DLFL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9-4-24 to 9-14-24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Seg. 350 cap. 735 Mdth/d impacted 115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9-15-24 to 10-3-24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350 cap. 735 Mdth/d impacted 15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Proj-2754-north of White Castle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Line Callout 1 65">
            <a:extLst>
              <a:ext uri="{FF2B5EF4-FFF2-40B4-BE49-F238E27FC236}">
                <a16:creationId xmlns:a16="http://schemas.microsoft.com/office/drawing/2014/main" id="{2F066D3D-070F-E40D-D620-FB0E3146F0D1}"/>
              </a:ext>
            </a:extLst>
          </p:cNvPr>
          <p:cNvSpPr/>
          <p:nvPr/>
        </p:nvSpPr>
        <p:spPr>
          <a:xfrm>
            <a:off x="5378385" y="1393220"/>
            <a:ext cx="1886375" cy="1079765"/>
          </a:xfrm>
          <a:prstGeom prst="borderCallout1">
            <a:avLst>
              <a:gd name="adj1" fmla="val 98089"/>
              <a:gd name="adj2" fmla="val 49993"/>
              <a:gd name="adj3" fmla="val 253594"/>
              <a:gd name="adj4" fmla="val 5964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on WCFLL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10-4-24 to 11-1-24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Seg. 350 cap. 735 Mdth/d impacted 200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Proj-2861-north of White Castle</a:t>
            </a:r>
          </a:p>
        </p:txBody>
      </p:sp>
      <p:sp>
        <p:nvSpPr>
          <p:cNvPr id="25" name="Line Callout 1 64">
            <a:extLst>
              <a:ext uri="{FF2B5EF4-FFF2-40B4-BE49-F238E27FC236}">
                <a16:creationId xmlns:a16="http://schemas.microsoft.com/office/drawing/2014/main" id="{2A41BBFF-D96C-B8B3-0309-7D0B3E53C5B6}"/>
              </a:ext>
            </a:extLst>
          </p:cNvPr>
          <p:cNvSpPr/>
          <p:nvPr/>
        </p:nvSpPr>
        <p:spPr>
          <a:xfrm>
            <a:off x="8868235" y="1638711"/>
            <a:ext cx="1777347" cy="907684"/>
          </a:xfrm>
          <a:prstGeom prst="borderCallout1">
            <a:avLst>
              <a:gd name="adj1" fmla="val 105902"/>
              <a:gd name="adj2" fmla="val -57563"/>
              <a:gd name="adj3" fmla="val 97774"/>
              <a:gd name="adj4" fmla="val 54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on FGL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9-13-24 to 10-3-24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370 cap. of 1,123 Mdth/d impacted 180 Mdth/d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Pearl River</a:t>
            </a:r>
          </a:p>
        </p:txBody>
      </p:sp>
      <p:sp>
        <p:nvSpPr>
          <p:cNvPr id="34" name="Line Callout 1 64">
            <a:extLst>
              <a:ext uri="{FF2B5EF4-FFF2-40B4-BE49-F238E27FC236}">
                <a16:creationId xmlns:a16="http://schemas.microsoft.com/office/drawing/2014/main" id="{32EAD1E1-9E92-0EDC-42CD-CDA551ECEE5C}"/>
              </a:ext>
            </a:extLst>
          </p:cNvPr>
          <p:cNvSpPr/>
          <p:nvPr/>
        </p:nvSpPr>
        <p:spPr>
          <a:xfrm>
            <a:off x="8920051" y="2888391"/>
            <a:ext cx="1777347" cy="907684"/>
          </a:xfrm>
          <a:prstGeom prst="borderCallout1">
            <a:avLst>
              <a:gd name="adj1" fmla="val -38155"/>
              <a:gd name="adj2" fmla="val 49447"/>
              <a:gd name="adj3" fmla="val 2071"/>
              <a:gd name="adj4" fmla="val 504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on FGLL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10-11-24 to 10-18-24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370 cap. of 1,123 Mdth/d impacted 190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Pearl River</a:t>
            </a:r>
          </a:p>
        </p:txBody>
      </p:sp>
      <p:sp>
        <p:nvSpPr>
          <p:cNvPr id="36" name="Line Callout 1 64">
            <a:extLst>
              <a:ext uri="{FF2B5EF4-FFF2-40B4-BE49-F238E27FC236}">
                <a16:creationId xmlns:a16="http://schemas.microsoft.com/office/drawing/2014/main" id="{C0651456-7A4C-E267-B884-BD699E26BF67}"/>
              </a:ext>
            </a:extLst>
          </p:cNvPr>
          <p:cNvSpPr/>
          <p:nvPr/>
        </p:nvSpPr>
        <p:spPr>
          <a:xfrm>
            <a:off x="9012123" y="4103258"/>
            <a:ext cx="1949287" cy="907684"/>
          </a:xfrm>
          <a:prstGeom prst="borderCallout1">
            <a:avLst>
              <a:gd name="adj1" fmla="val -34125"/>
              <a:gd name="adj2" fmla="val 44605"/>
              <a:gd name="adj3" fmla="val 2071"/>
              <a:gd name="adj4" fmla="val 504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on FG2ndLL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10-18-24 to 10-25-24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370 cap. of 1,123 Mdth/d impacted 200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Pearl River</a:t>
            </a:r>
          </a:p>
        </p:txBody>
      </p:sp>
    </p:spTree>
    <p:extLst>
      <p:ext uri="{BB962C8B-B14F-4D97-AF65-F5344CB8AC3E}">
        <p14:creationId xmlns:p14="http://schemas.microsoft.com/office/powerpoint/2010/main" val="376894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3F327-FB2A-711F-8686-0408BA2B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F10EEA-BC25-37C2-0086-78E5D958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EEC 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6A410-AAD6-511C-C21F-AA5E982CE2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4564597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August/September/October/November</a:t>
            </a:r>
          </a:p>
          <a:p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B0BE448-07C7-44D5-70CB-847F91B10962}"/>
              </a:ext>
            </a:extLst>
          </p:cNvPr>
          <p:cNvGrpSpPr/>
          <p:nvPr/>
        </p:nvGrpSpPr>
        <p:grpSpPr>
          <a:xfrm>
            <a:off x="1905587" y="1481328"/>
            <a:ext cx="8202617" cy="4525963"/>
            <a:chOff x="506555" y="1600200"/>
            <a:chExt cx="8202617" cy="4525963"/>
          </a:xfrm>
        </p:grpSpPr>
        <p:pic>
          <p:nvPicPr>
            <p:cNvPr id="99" name="Content Placeholder 3" descr="system map white.bmp">
              <a:extLst>
                <a:ext uri="{FF2B5EF4-FFF2-40B4-BE49-F238E27FC236}">
                  <a16:creationId xmlns:a16="http://schemas.microsoft.com/office/drawing/2014/main" id="{737B79C9-03F5-E563-79A4-7F940179B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555" y="1600200"/>
              <a:ext cx="8021012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575D082-9CB6-8748-F2B8-F1007CFF1E1B}"/>
                </a:ext>
              </a:extLst>
            </p:cNvPr>
            <p:cNvGrpSpPr/>
            <p:nvPr/>
          </p:nvGrpSpPr>
          <p:grpSpPr>
            <a:xfrm>
              <a:off x="609600" y="2071687"/>
              <a:ext cx="8099572" cy="3827235"/>
              <a:chOff x="609600" y="2071687"/>
              <a:chExt cx="8099572" cy="3827235"/>
            </a:xfrm>
          </p:grpSpPr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6F8B2E71-E0D3-E1AF-7D20-A8FD2156AD96}"/>
                  </a:ext>
                </a:extLst>
              </p:cNvPr>
              <p:cNvSpPr/>
              <p:nvPr/>
            </p:nvSpPr>
            <p:spPr>
              <a:xfrm>
                <a:off x="6096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8E6A168D-5504-291B-20D7-F6F561118B7D}"/>
                  </a:ext>
                </a:extLst>
              </p:cNvPr>
              <p:cNvSpPr/>
              <p:nvPr/>
            </p:nvSpPr>
            <p:spPr>
              <a:xfrm>
                <a:off x="990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8274C529-4CBA-33CD-FF89-5EA7B9EDCB29}"/>
                  </a:ext>
                </a:extLst>
              </p:cNvPr>
              <p:cNvSpPr/>
              <p:nvPr/>
            </p:nvSpPr>
            <p:spPr>
              <a:xfrm>
                <a:off x="2362200" y="3352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F0714BB-B543-0D1D-63FF-80CC3B1D4F07}"/>
                  </a:ext>
                </a:extLst>
              </p:cNvPr>
              <p:cNvSpPr/>
              <p:nvPr/>
            </p:nvSpPr>
            <p:spPr>
              <a:xfrm>
                <a:off x="2971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44153DCF-E041-DE7E-1DF5-EFB9ACC2D114}"/>
                  </a:ext>
                </a:extLst>
              </p:cNvPr>
              <p:cNvSpPr/>
              <p:nvPr/>
            </p:nvSpPr>
            <p:spPr>
              <a:xfrm>
                <a:off x="35052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74B8B10A-6F76-9590-18D6-0BC2E6F967CA}"/>
                  </a:ext>
                </a:extLst>
              </p:cNvPr>
              <p:cNvSpPr/>
              <p:nvPr/>
            </p:nvSpPr>
            <p:spPr>
              <a:xfrm>
                <a:off x="4038600" y="2971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75E65B7F-B6F3-4F48-BD84-C89724B00DD3}"/>
                  </a:ext>
                </a:extLst>
              </p:cNvPr>
              <p:cNvSpPr/>
              <p:nvPr/>
            </p:nvSpPr>
            <p:spPr>
              <a:xfrm>
                <a:off x="4267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814FA159-DA85-0AE5-A009-12B53B34F02B}"/>
                  </a:ext>
                </a:extLst>
              </p:cNvPr>
              <p:cNvSpPr/>
              <p:nvPr/>
            </p:nvSpPr>
            <p:spPr>
              <a:xfrm>
                <a:off x="45720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F668D650-D68F-A764-AE48-A6BD2ECD65B0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3596EA40-9B5C-9FE6-886E-A028702DDDDE}"/>
                  </a:ext>
                </a:extLst>
              </p:cNvPr>
              <p:cNvSpPr/>
              <p:nvPr/>
            </p:nvSpPr>
            <p:spPr>
              <a:xfrm>
                <a:off x="51816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FB255C2C-B924-5715-B959-C7A196D490AA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7396D4F1-37C3-DC31-FB33-A2AAB5C0AB04}"/>
                  </a:ext>
                </a:extLst>
              </p:cNvPr>
              <p:cNvSpPr/>
              <p:nvPr/>
            </p:nvSpPr>
            <p:spPr>
              <a:xfrm>
                <a:off x="5715000" y="2667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CB723B9-857F-2454-0802-E6855EACDA0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AB7AAEAD-9997-EB45-D016-A54C9744A65F}"/>
                  </a:ext>
                </a:extLst>
              </p:cNvPr>
              <p:cNvSpPr/>
              <p:nvPr/>
            </p:nvSpPr>
            <p:spPr>
              <a:xfrm>
                <a:off x="2971800" y="4038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1717480E-9048-290A-369B-BA491BBD97CF}"/>
                  </a:ext>
                </a:extLst>
              </p:cNvPr>
              <p:cNvSpPr/>
              <p:nvPr/>
            </p:nvSpPr>
            <p:spPr>
              <a:xfrm>
                <a:off x="3352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D295F28E-4B14-3976-1A7F-F1F638F45B1E}"/>
                  </a:ext>
                </a:extLst>
              </p:cNvPr>
              <p:cNvSpPr/>
              <p:nvPr/>
            </p:nvSpPr>
            <p:spPr>
              <a:xfrm>
                <a:off x="37338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F3F3BD26-36B9-0B44-E47D-DB6C5332E0D2}"/>
                  </a:ext>
                </a:extLst>
              </p:cNvPr>
              <p:cNvSpPr/>
              <p:nvPr/>
            </p:nvSpPr>
            <p:spPr>
              <a:xfrm>
                <a:off x="4038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9BA6C540-B355-B712-983B-8DFA93526403}"/>
                  </a:ext>
                </a:extLst>
              </p:cNvPr>
              <p:cNvSpPr/>
              <p:nvPr/>
            </p:nvSpPr>
            <p:spPr>
              <a:xfrm>
                <a:off x="43434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F6D91D09-03A3-986A-9791-C5F39F7CBB87}"/>
                  </a:ext>
                </a:extLst>
              </p:cNvPr>
              <p:cNvSpPr/>
              <p:nvPr/>
            </p:nvSpPr>
            <p:spPr>
              <a:xfrm>
                <a:off x="47244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92B0BE88-AE81-7125-ADE8-31F53E415339}"/>
                  </a:ext>
                </a:extLst>
              </p:cNvPr>
              <p:cNvSpPr/>
              <p:nvPr/>
            </p:nvSpPr>
            <p:spPr>
              <a:xfrm>
                <a:off x="52578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B172C377-D0B1-6D71-4449-D1603628CB13}"/>
                  </a:ext>
                </a:extLst>
              </p:cNvPr>
              <p:cNvSpPr/>
              <p:nvPr/>
            </p:nvSpPr>
            <p:spPr>
              <a:xfrm>
                <a:off x="57150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86A8430B-9F20-D622-6375-E2F3D889152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D0B5E7EA-87E6-2A55-C2CF-B6ED046DB8DC}"/>
                  </a:ext>
                </a:extLst>
              </p:cNvPr>
              <p:cNvSpPr/>
              <p:nvPr/>
            </p:nvSpPr>
            <p:spPr>
              <a:xfrm>
                <a:off x="6400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F302AA7E-5D0F-0535-31FD-EB285C2AD1A6}"/>
                  </a:ext>
                </a:extLst>
              </p:cNvPr>
              <p:cNvSpPr/>
              <p:nvPr/>
            </p:nvSpPr>
            <p:spPr>
              <a:xfrm>
                <a:off x="6705600" y="3200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BF8AECA6-A985-8AD0-7D54-AE38AF352C8A}"/>
                  </a:ext>
                </a:extLst>
              </p:cNvPr>
              <p:cNvSpPr/>
              <p:nvPr/>
            </p:nvSpPr>
            <p:spPr>
              <a:xfrm>
                <a:off x="7086600" y="3048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DBDD47F4-6752-5E5A-9123-E06F834FBECF}"/>
                  </a:ext>
                </a:extLst>
              </p:cNvPr>
              <p:cNvSpPr/>
              <p:nvPr/>
            </p:nvSpPr>
            <p:spPr>
              <a:xfrm>
                <a:off x="74676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651AD4BA-C2EF-FBE6-B1AE-0B22A0E65C1C}"/>
                  </a:ext>
                </a:extLst>
              </p:cNvPr>
              <p:cNvSpPr/>
              <p:nvPr/>
            </p:nvSpPr>
            <p:spPr>
              <a:xfrm>
                <a:off x="5943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12DFD1D5-72F8-95BC-1CA0-F92730DAEF56}"/>
                  </a:ext>
                </a:extLst>
              </p:cNvPr>
              <p:cNvSpPr/>
              <p:nvPr/>
            </p:nvSpPr>
            <p:spPr>
              <a:xfrm>
                <a:off x="6477000" y="4114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334FAC25-9581-E059-46E1-1AFE490F48BC}"/>
                  </a:ext>
                </a:extLst>
              </p:cNvPr>
              <p:cNvSpPr/>
              <p:nvPr/>
            </p:nvSpPr>
            <p:spPr>
              <a:xfrm>
                <a:off x="6858000" y="4572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375D1BB5-7515-9F8D-1591-40B0CBC07E4C}"/>
                  </a:ext>
                </a:extLst>
              </p:cNvPr>
              <p:cNvSpPr/>
              <p:nvPr/>
            </p:nvSpPr>
            <p:spPr>
              <a:xfrm>
                <a:off x="2819400" y="4724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1B0C6220-41B0-3AD3-906C-694CE863F80C}"/>
                  </a:ext>
                </a:extLst>
              </p:cNvPr>
              <p:cNvSpPr/>
              <p:nvPr/>
            </p:nvSpPr>
            <p:spPr>
              <a:xfrm>
                <a:off x="2209800" y="518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FD96ED30-2E7F-523F-930B-D6EDCFF0FF3A}"/>
                  </a:ext>
                </a:extLst>
              </p:cNvPr>
              <p:cNvSpPr/>
              <p:nvPr/>
            </p:nvSpPr>
            <p:spPr>
              <a:xfrm>
                <a:off x="1981200" y="5486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634BF1D4-E716-6587-0C4C-1F256E372128}"/>
                  </a:ext>
                </a:extLst>
              </p:cNvPr>
              <p:cNvSpPr/>
              <p:nvPr/>
            </p:nvSpPr>
            <p:spPr>
              <a:xfrm>
                <a:off x="2971800" y="5334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EED491FB-35FE-23BF-DCD9-2DC6DCF6056F}"/>
                  </a:ext>
                </a:extLst>
              </p:cNvPr>
              <p:cNvSpPr/>
              <p:nvPr/>
            </p:nvSpPr>
            <p:spPr>
              <a:xfrm>
                <a:off x="8001000" y="4419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5852A7CD-38BE-9A38-7864-5B479B261AFA}"/>
                  </a:ext>
                </a:extLst>
              </p:cNvPr>
              <p:cNvSpPr/>
              <p:nvPr/>
            </p:nvSpPr>
            <p:spPr>
              <a:xfrm>
                <a:off x="80772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DE8BA259-CDE3-E0DF-4EB9-68A2F4946C21}"/>
                  </a:ext>
                </a:extLst>
              </p:cNvPr>
              <p:cNvSpPr/>
              <p:nvPr/>
            </p:nvSpPr>
            <p:spPr>
              <a:xfrm>
                <a:off x="58674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lowchart: Extract 40">
                <a:extLst>
                  <a:ext uri="{FF2B5EF4-FFF2-40B4-BE49-F238E27FC236}">
                    <a16:creationId xmlns:a16="http://schemas.microsoft.com/office/drawing/2014/main" id="{61952A63-673B-9785-3D75-58533B373A8B}"/>
                  </a:ext>
                </a:extLst>
              </p:cNvPr>
              <p:cNvSpPr/>
              <p:nvPr/>
            </p:nvSpPr>
            <p:spPr>
              <a:xfrm>
                <a:off x="914400" y="34290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lowchart: Extract 41">
                <a:extLst>
                  <a:ext uri="{FF2B5EF4-FFF2-40B4-BE49-F238E27FC236}">
                    <a16:creationId xmlns:a16="http://schemas.microsoft.com/office/drawing/2014/main" id="{08BFBE3D-5DDA-9842-D046-AF95EE68F59B}"/>
                  </a:ext>
                </a:extLst>
              </p:cNvPr>
              <p:cNvSpPr/>
              <p:nvPr/>
            </p:nvSpPr>
            <p:spPr>
              <a:xfrm>
                <a:off x="3733800" y="25146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TextBox 49">
                <a:extLst>
                  <a:ext uri="{FF2B5EF4-FFF2-40B4-BE49-F238E27FC236}">
                    <a16:creationId xmlns:a16="http://schemas.microsoft.com/office/drawing/2014/main" id="{BF63850A-2C31-A4D9-5A1D-926272931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4267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44" name="TextBox 50">
                <a:extLst>
                  <a:ext uri="{FF2B5EF4-FFF2-40B4-BE49-F238E27FC236}">
                    <a16:creationId xmlns:a16="http://schemas.microsoft.com/office/drawing/2014/main" id="{78FD71CD-0029-5F23-9E1B-3B1D2A936B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2438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45" name="TextBox 51">
                <a:extLst>
                  <a:ext uri="{FF2B5EF4-FFF2-40B4-BE49-F238E27FC236}">
                    <a16:creationId xmlns:a16="http://schemas.microsoft.com/office/drawing/2014/main" id="{15420E6C-A3EF-41D2-16C6-E341F3A48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4038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46" name="TextBox 52">
                <a:extLst>
                  <a:ext uri="{FF2B5EF4-FFF2-40B4-BE49-F238E27FC236}">
                    <a16:creationId xmlns:a16="http://schemas.microsoft.com/office/drawing/2014/main" id="{46E9E1E3-15C1-F926-80C6-4AB1D4B8CB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3622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47" name="TextBox 53">
                <a:extLst>
                  <a:ext uri="{FF2B5EF4-FFF2-40B4-BE49-F238E27FC236}">
                    <a16:creationId xmlns:a16="http://schemas.microsoft.com/office/drawing/2014/main" id="{76D77A06-FEAA-6429-F10D-F525B3E47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5029200"/>
                <a:ext cx="3889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FL</a:t>
                </a: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CC7020A2-E452-539E-27B4-9FE5F089003D}"/>
                  </a:ext>
                </a:extLst>
              </p:cNvPr>
              <p:cNvSpPr/>
              <p:nvPr/>
            </p:nvSpPr>
            <p:spPr>
              <a:xfrm>
                <a:off x="72390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55">
                <a:extLst>
                  <a:ext uri="{FF2B5EF4-FFF2-40B4-BE49-F238E27FC236}">
                    <a16:creationId xmlns:a16="http://schemas.microsoft.com/office/drawing/2014/main" id="{03D7A117-41A8-139D-70CF-1AEED3B8E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3886200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50" name="TextBox 56">
                <a:extLst>
                  <a:ext uri="{FF2B5EF4-FFF2-40B4-BE49-F238E27FC236}">
                    <a16:creationId xmlns:a16="http://schemas.microsoft.com/office/drawing/2014/main" id="{1CBABD7F-288B-F047-E4D8-A3DC25494E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4953000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51" name="TextBox 57">
                <a:extLst>
                  <a:ext uri="{FF2B5EF4-FFF2-40B4-BE49-F238E27FC236}">
                    <a16:creationId xmlns:a16="http://schemas.microsoft.com/office/drawing/2014/main" id="{4CF04C8E-A480-7059-6FDF-31640C7D82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276600"/>
                <a:ext cx="584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Bear Creek</a:t>
                </a:r>
              </a:p>
            </p:txBody>
          </p:sp>
          <p:sp>
            <p:nvSpPr>
              <p:cNvPr id="52" name="TextBox 58">
                <a:extLst>
                  <a:ext uri="{FF2B5EF4-FFF2-40B4-BE49-F238E27FC236}">
                    <a16:creationId xmlns:a16="http://schemas.microsoft.com/office/drawing/2014/main" id="{613F1978-C256-83C6-9A75-EDCD7E7008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362200"/>
                <a:ext cx="4699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</a:t>
                </a:r>
              </a:p>
            </p:txBody>
          </p:sp>
          <p:sp>
            <p:nvSpPr>
              <p:cNvPr id="53" name="TextBox 60">
                <a:extLst>
                  <a:ext uri="{FF2B5EF4-FFF2-40B4-BE49-F238E27FC236}">
                    <a16:creationId xmlns:a16="http://schemas.microsoft.com/office/drawing/2014/main" id="{A8F625F1-91EA-6C47-9B8A-3ED432136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26670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54" name="TextBox 61">
                <a:extLst>
                  <a:ext uri="{FF2B5EF4-FFF2-40B4-BE49-F238E27FC236}">
                    <a16:creationId xmlns:a16="http://schemas.microsoft.com/office/drawing/2014/main" id="{B3D97395-D239-A542-1974-95DDFB456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55" name="TextBox 62">
                <a:extLst>
                  <a:ext uri="{FF2B5EF4-FFF2-40B4-BE49-F238E27FC236}">
                    <a16:creationId xmlns:a16="http://schemas.microsoft.com/office/drawing/2014/main" id="{299E4179-A6C4-5242-358A-85C92E601C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4191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14D63FF-8982-3FEE-839C-0FBB1E8ACCE5}"/>
                  </a:ext>
                </a:extLst>
              </p:cNvPr>
              <p:cNvSpPr/>
              <p:nvPr/>
            </p:nvSpPr>
            <p:spPr>
              <a:xfrm>
                <a:off x="8382000" y="36576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64">
                <a:extLst>
                  <a:ext uri="{FF2B5EF4-FFF2-40B4-BE49-F238E27FC236}">
                    <a16:creationId xmlns:a16="http://schemas.microsoft.com/office/drawing/2014/main" id="{B7015394-0EA6-451A-8D33-F8EDB636A0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5800" y="3429000"/>
                <a:ext cx="38417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Elba</a:t>
                </a:r>
              </a:p>
            </p:txBody>
          </p:sp>
          <p:sp>
            <p:nvSpPr>
              <p:cNvPr id="58" name="TextBox 65">
                <a:extLst>
                  <a:ext uri="{FF2B5EF4-FFF2-40B4-BE49-F238E27FC236}">
                    <a16:creationId xmlns:a16="http://schemas.microsoft.com/office/drawing/2014/main" id="{8C108B29-784E-8BEB-CC76-3478338FE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133600"/>
                <a:ext cx="4143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SC</a:t>
                </a:r>
              </a:p>
            </p:txBody>
          </p:sp>
          <p:sp>
            <p:nvSpPr>
              <p:cNvPr id="59" name="TextBox 66">
                <a:extLst>
                  <a:ext uri="{FF2B5EF4-FFF2-40B4-BE49-F238E27FC236}">
                    <a16:creationId xmlns:a16="http://schemas.microsoft.com/office/drawing/2014/main" id="{561CF172-C8D2-E955-C88F-5B13AE5AA2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5146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60" name="TextBox 67">
                <a:extLst>
                  <a:ext uri="{FF2B5EF4-FFF2-40B4-BE49-F238E27FC236}">
                    <a16:creationId xmlns:a16="http://schemas.microsoft.com/office/drawing/2014/main" id="{87D1AC06-6E87-5E97-DAEE-CEE2D2D26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024734">
                <a:off x="6933512" y="2629848"/>
                <a:ext cx="779381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Elba</a:t>
                </a:r>
                <a:r>
                  <a:rPr lang="en-US" sz="900" dirty="0"/>
                  <a:t> </a:t>
                </a:r>
                <a:r>
                  <a:rPr lang="en-US" sz="900" b="1" dirty="0">
                    <a:solidFill>
                      <a:srgbClr val="FF0000"/>
                    </a:solidFill>
                  </a:rPr>
                  <a:t>Express</a:t>
                </a:r>
              </a:p>
            </p:txBody>
          </p:sp>
          <p:sp>
            <p:nvSpPr>
              <p:cNvPr id="61" name="TextBox 64">
                <a:extLst>
                  <a:ext uri="{FF2B5EF4-FFF2-40B4-BE49-F238E27FC236}">
                    <a16:creationId xmlns:a16="http://schemas.microsoft.com/office/drawing/2014/main" id="{4E5ABF63-3231-C085-EC60-4B6665451D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2286000"/>
                <a:ext cx="16002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North System</a:t>
                </a:r>
              </a:p>
            </p:txBody>
          </p:sp>
          <p:sp>
            <p:nvSpPr>
              <p:cNvPr id="62" name="TextBox 65">
                <a:extLst>
                  <a:ext uri="{FF2B5EF4-FFF2-40B4-BE49-F238E27FC236}">
                    <a16:creationId xmlns:a16="http://schemas.microsoft.com/office/drawing/2014/main" id="{192F7A9A-73C5-BE56-20F7-2007C22634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648200"/>
                <a:ext cx="1838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Louisiana</a:t>
                </a:r>
              </a:p>
            </p:txBody>
          </p:sp>
          <p:sp>
            <p:nvSpPr>
              <p:cNvPr id="63" name="TextBox 66">
                <a:extLst>
                  <a:ext uri="{FF2B5EF4-FFF2-40B4-BE49-F238E27FC236}">
                    <a16:creationId xmlns:a16="http://schemas.microsoft.com/office/drawing/2014/main" id="{94E43367-C039-D3C4-B489-CE6C19E508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733800"/>
                <a:ext cx="16208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South System</a:t>
                </a:r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9E1AFFF4-F2F3-A64E-0DAD-9A008CF076E7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88C4580-54C9-5708-1059-1AFDED39ABD6}"/>
                  </a:ext>
                </a:extLst>
              </p:cNvPr>
              <p:cNvSpPr txBox="1"/>
              <p:nvPr/>
            </p:nvSpPr>
            <p:spPr>
              <a:xfrm>
                <a:off x="2895600" y="43434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Pearl River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84F6C19-CEE2-94D0-E1F8-5D93822512D5}"/>
                  </a:ext>
                </a:extLst>
              </p:cNvPr>
              <p:cNvSpPr txBox="1"/>
              <p:nvPr/>
            </p:nvSpPr>
            <p:spPr>
              <a:xfrm>
                <a:off x="2286000" y="4648200"/>
                <a:ext cx="60144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Franklinton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38324AE-0148-D1D7-CF9A-1C493141DDAD}"/>
                  </a:ext>
                </a:extLst>
              </p:cNvPr>
              <p:cNvSpPr txBox="1"/>
              <p:nvPr/>
            </p:nvSpPr>
            <p:spPr>
              <a:xfrm>
                <a:off x="2514600" y="3962400"/>
                <a:ext cx="5196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err="1"/>
                  <a:t>Gwinville</a:t>
                </a:r>
                <a:endParaRPr lang="en-US" sz="7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6D5D271-BDCF-C901-91B4-3CE31E62580B}"/>
                  </a:ext>
                </a:extLst>
              </p:cNvPr>
              <p:cNvSpPr txBox="1"/>
              <p:nvPr/>
            </p:nvSpPr>
            <p:spPr>
              <a:xfrm>
                <a:off x="863600" y="3778478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Bienville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A61AE4D-23D0-8E20-8C3C-A3A99D1A3537}"/>
                  </a:ext>
                </a:extLst>
              </p:cNvPr>
              <p:cNvSpPr txBox="1"/>
              <p:nvPr/>
            </p:nvSpPr>
            <p:spPr>
              <a:xfrm>
                <a:off x="1863143" y="3237368"/>
                <a:ext cx="5196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Onward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18F082D-8ACE-AE1E-5232-97840042EC59}"/>
                  </a:ext>
                </a:extLst>
              </p:cNvPr>
              <p:cNvSpPr txBox="1"/>
              <p:nvPr/>
            </p:nvSpPr>
            <p:spPr>
              <a:xfrm>
                <a:off x="2537042" y="3039533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Pickens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398906F-1E1B-8613-17D6-17643F2EBC5C}"/>
                  </a:ext>
                </a:extLst>
              </p:cNvPr>
              <p:cNvSpPr txBox="1"/>
              <p:nvPr/>
            </p:nvSpPr>
            <p:spPr>
              <a:xfrm>
                <a:off x="2520347" y="3551466"/>
                <a:ext cx="4700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Rankin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13AFF72-59CD-C796-3DC0-F047BE93AAC4}"/>
                  </a:ext>
                </a:extLst>
              </p:cNvPr>
              <p:cNvSpPr txBox="1"/>
              <p:nvPr/>
            </p:nvSpPr>
            <p:spPr>
              <a:xfrm>
                <a:off x="2569848" y="5181600"/>
                <a:ext cx="3818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Toca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5450060-4273-1F41-647F-D6D111B40A3B}"/>
                  </a:ext>
                </a:extLst>
              </p:cNvPr>
              <p:cNvSpPr txBox="1"/>
              <p:nvPr/>
            </p:nvSpPr>
            <p:spPr>
              <a:xfrm>
                <a:off x="1488356" y="5683478"/>
                <a:ext cx="6351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Shady Side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5A749A9-626D-D8C2-77D5-E0709D23C772}"/>
                  </a:ext>
                </a:extLst>
              </p:cNvPr>
              <p:cNvSpPr txBox="1"/>
              <p:nvPr/>
            </p:nvSpPr>
            <p:spPr>
              <a:xfrm>
                <a:off x="2995110" y="2902178"/>
                <a:ext cx="5709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Louisville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90E60DE-0944-4524-86C2-4754744E4606}"/>
                  </a:ext>
                </a:extLst>
              </p:cNvPr>
              <p:cNvSpPr txBox="1"/>
              <p:nvPr/>
            </p:nvSpPr>
            <p:spPr>
              <a:xfrm>
                <a:off x="3051782" y="3594556"/>
                <a:ext cx="6623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Bay Springs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276894A-154B-BA4E-AB2C-591327472FDB}"/>
                  </a:ext>
                </a:extLst>
              </p:cNvPr>
              <p:cNvSpPr txBox="1"/>
              <p:nvPr/>
            </p:nvSpPr>
            <p:spPr>
              <a:xfrm>
                <a:off x="3853293" y="3766910"/>
                <a:ext cx="3706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York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706AFAB-2EF2-D12E-D5B6-1A859DAA059B}"/>
                  </a:ext>
                </a:extLst>
              </p:cNvPr>
              <p:cNvSpPr txBox="1"/>
              <p:nvPr/>
            </p:nvSpPr>
            <p:spPr>
              <a:xfrm>
                <a:off x="4174834" y="3619500"/>
                <a:ext cx="479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Gallion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332A26A-8086-93B2-4C58-FF49AC883007}"/>
                  </a:ext>
                </a:extLst>
              </p:cNvPr>
              <p:cNvSpPr txBox="1"/>
              <p:nvPr/>
            </p:nvSpPr>
            <p:spPr>
              <a:xfrm>
                <a:off x="4594463" y="3556155"/>
                <a:ext cx="4379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Selma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BC14203-4B7F-514E-F1A9-723BA8CAEEA0}"/>
                  </a:ext>
                </a:extLst>
              </p:cNvPr>
              <p:cNvSpPr txBox="1"/>
              <p:nvPr/>
            </p:nvSpPr>
            <p:spPr>
              <a:xfrm>
                <a:off x="5055289" y="3574822"/>
                <a:ext cx="4812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Elmore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4CD0218-C392-5582-4E72-00EA6C6B4BEA}"/>
                  </a:ext>
                </a:extLst>
              </p:cNvPr>
              <p:cNvSpPr txBox="1"/>
              <p:nvPr/>
            </p:nvSpPr>
            <p:spPr>
              <a:xfrm>
                <a:off x="5313974" y="3261938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Auburn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242F311-758B-599E-3B25-F17EBF61783E}"/>
                  </a:ext>
                </a:extLst>
              </p:cNvPr>
              <p:cNvSpPr txBox="1"/>
              <p:nvPr/>
            </p:nvSpPr>
            <p:spPr>
              <a:xfrm>
                <a:off x="5295900" y="3637866"/>
                <a:ext cx="6639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Holy Trinity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AF4B42E-853F-C9A8-0591-FDA7CACA830A}"/>
                  </a:ext>
                </a:extLst>
              </p:cNvPr>
              <p:cNvSpPr txBox="1"/>
              <p:nvPr/>
            </p:nvSpPr>
            <p:spPr>
              <a:xfrm>
                <a:off x="7044876" y="4495800"/>
                <a:ext cx="388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Pavo</a:t>
                </a:r>
              </a:p>
            </p:txBody>
          </p:sp>
          <p:sp>
            <p:nvSpPr>
              <p:cNvPr id="83" name="TextBox 35">
                <a:extLst>
                  <a:ext uri="{FF2B5EF4-FFF2-40B4-BE49-F238E27FC236}">
                    <a16:creationId xmlns:a16="http://schemas.microsoft.com/office/drawing/2014/main" id="{F98A5E58-E3F9-3936-3282-136C072E7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2733675"/>
                <a:ext cx="4956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Reform</a:t>
                </a:r>
              </a:p>
            </p:txBody>
          </p:sp>
          <p:sp>
            <p:nvSpPr>
              <p:cNvPr id="84" name="TextBox 36">
                <a:extLst>
                  <a:ext uri="{FF2B5EF4-FFF2-40B4-BE49-F238E27FC236}">
                    <a16:creationId xmlns:a16="http://schemas.microsoft.com/office/drawing/2014/main" id="{81471754-AE37-013D-705C-16DB4740C7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1312" y="2608263"/>
                <a:ext cx="6735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McConnells</a:t>
                </a:r>
              </a:p>
            </p:txBody>
          </p:sp>
          <p:sp>
            <p:nvSpPr>
              <p:cNvPr id="85" name="TextBox 37">
                <a:extLst>
                  <a:ext uri="{FF2B5EF4-FFF2-40B4-BE49-F238E27FC236}">
                    <a16:creationId xmlns:a16="http://schemas.microsoft.com/office/drawing/2014/main" id="{B0878AFD-B9CA-60EA-D047-CC2B99DAC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137" y="2871787"/>
                <a:ext cx="6527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Providence</a:t>
                </a:r>
              </a:p>
            </p:txBody>
          </p:sp>
          <p:sp>
            <p:nvSpPr>
              <p:cNvPr id="86" name="TextBox 38">
                <a:extLst>
                  <a:ext uri="{FF2B5EF4-FFF2-40B4-BE49-F238E27FC236}">
                    <a16:creationId xmlns:a16="http://schemas.microsoft.com/office/drawing/2014/main" id="{7F154873-00E1-1BD0-0BB0-8441D691C7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3000" y="2555875"/>
                <a:ext cx="4924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Tarrant</a:t>
                </a:r>
              </a:p>
            </p:txBody>
          </p:sp>
          <p:sp>
            <p:nvSpPr>
              <p:cNvPr id="87" name="TextBox 39">
                <a:extLst>
                  <a:ext uri="{FF2B5EF4-FFF2-40B4-BE49-F238E27FC236}">
                    <a16:creationId xmlns:a16="http://schemas.microsoft.com/office/drawing/2014/main" id="{C5A01BF6-DC1E-BEE7-E01D-84D5ACD88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5581" y="2871029"/>
                <a:ext cx="51809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Pell City</a:t>
                </a:r>
              </a:p>
            </p:txBody>
          </p:sp>
          <p:sp>
            <p:nvSpPr>
              <p:cNvPr id="88" name="TextBox 40">
                <a:extLst>
                  <a:ext uri="{FF2B5EF4-FFF2-40B4-BE49-F238E27FC236}">
                    <a16:creationId xmlns:a16="http://schemas.microsoft.com/office/drawing/2014/main" id="{A2D3B64E-F6A0-C191-1E3C-FE5917CBF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2836" y="2781300"/>
                <a:ext cx="74892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DeArmanville</a:t>
                </a:r>
              </a:p>
            </p:txBody>
          </p:sp>
          <p:sp>
            <p:nvSpPr>
              <p:cNvPr id="89" name="TextBox 41">
                <a:extLst>
                  <a:ext uri="{FF2B5EF4-FFF2-40B4-BE49-F238E27FC236}">
                    <a16:creationId xmlns:a16="http://schemas.microsoft.com/office/drawing/2014/main" id="{61D0C55B-B93F-168F-A79C-9B1F986E47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3189" y="2498195"/>
                <a:ext cx="5629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Bell Mills</a:t>
                </a:r>
              </a:p>
            </p:txBody>
          </p:sp>
          <p:sp>
            <p:nvSpPr>
              <p:cNvPr id="90" name="TextBox 42">
                <a:extLst>
                  <a:ext uri="{FF2B5EF4-FFF2-40B4-BE49-F238E27FC236}">
                    <a16:creationId xmlns:a16="http://schemas.microsoft.com/office/drawing/2014/main" id="{2957725E-C38C-ADDD-017F-2BD1529D3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2981" y="2071687"/>
                <a:ext cx="42832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Rome</a:t>
                </a:r>
              </a:p>
            </p:txBody>
          </p:sp>
          <p:sp>
            <p:nvSpPr>
              <p:cNvPr id="91" name="TextBox 29">
                <a:extLst>
                  <a:ext uri="{FF2B5EF4-FFF2-40B4-BE49-F238E27FC236}">
                    <a16:creationId xmlns:a16="http://schemas.microsoft.com/office/drawing/2014/main" id="{DDA2C4BC-B7A6-EC4D-7570-174C879F6A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9621" y="3148012"/>
                <a:ext cx="5084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Ellerslie</a:t>
                </a:r>
              </a:p>
            </p:txBody>
          </p:sp>
          <p:sp>
            <p:nvSpPr>
              <p:cNvPr id="92" name="TextBox 31">
                <a:extLst>
                  <a:ext uri="{FF2B5EF4-FFF2-40B4-BE49-F238E27FC236}">
                    <a16:creationId xmlns:a16="http://schemas.microsoft.com/office/drawing/2014/main" id="{73E63DAE-CC30-7859-9182-C0D143FFD0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2971" y="2979509"/>
                <a:ext cx="60625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Ocmulgee</a:t>
                </a:r>
              </a:p>
            </p:txBody>
          </p:sp>
          <p:sp>
            <p:nvSpPr>
              <p:cNvPr id="93" name="TextBox 32">
                <a:extLst>
                  <a:ext uri="{FF2B5EF4-FFF2-40B4-BE49-F238E27FC236}">
                    <a16:creationId xmlns:a16="http://schemas.microsoft.com/office/drawing/2014/main" id="{0DBE93C7-E8EE-948B-18FF-40D6BBB38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1944" y="2832556"/>
                <a:ext cx="5677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Hall Gate</a:t>
                </a:r>
              </a:p>
            </p:txBody>
          </p:sp>
          <p:sp>
            <p:nvSpPr>
              <p:cNvPr id="94" name="TextBox 33">
                <a:extLst>
                  <a:ext uri="{FF2B5EF4-FFF2-40B4-BE49-F238E27FC236}">
                    <a16:creationId xmlns:a16="http://schemas.microsoft.com/office/drawing/2014/main" id="{404D376F-D05C-A014-B3EB-A2B0A8C7B0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539" y="2862792"/>
                <a:ext cx="4571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Wrens</a:t>
                </a:r>
              </a:p>
            </p:txBody>
          </p:sp>
          <p:sp>
            <p:nvSpPr>
              <p:cNvPr id="95" name="TextBox 48">
                <a:extLst>
                  <a:ext uri="{FF2B5EF4-FFF2-40B4-BE49-F238E27FC236}">
                    <a16:creationId xmlns:a16="http://schemas.microsoft.com/office/drawing/2014/main" id="{D3F25A1C-ED97-7CB1-EF3E-E81497419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9467" y="2303463"/>
                <a:ext cx="5405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Hartwell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FDC34A6-65BC-8492-5A09-CB1C16B756FF}"/>
                  </a:ext>
                </a:extLst>
              </p:cNvPr>
              <p:cNvSpPr txBox="1"/>
              <p:nvPr/>
            </p:nvSpPr>
            <p:spPr>
              <a:xfrm>
                <a:off x="8151006" y="3793867"/>
                <a:ext cx="558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Riceboro</a:t>
                </a:r>
                <a:endParaRPr lang="en-US" sz="800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5E4633C-1B7D-508D-17B6-734A0C4D7B74}"/>
                  </a:ext>
                </a:extLst>
              </p:cNvPr>
              <p:cNvSpPr txBox="1"/>
              <p:nvPr/>
            </p:nvSpPr>
            <p:spPr>
              <a:xfrm>
                <a:off x="7425412" y="4343399"/>
                <a:ext cx="6174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Brookman</a:t>
                </a:r>
                <a:endParaRPr lang="en-US" sz="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3463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27FEA-BB6F-E7B2-0CC1-0A3E9104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D12FF-4EE4-92A5-155F-A011C412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North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22C72-D57B-7A9E-DA86-D0E6ABFB7A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  <a:p>
            <a:endParaRPr lang="en-US" dirty="0"/>
          </a:p>
        </p:txBody>
      </p:sp>
      <p:pic>
        <p:nvPicPr>
          <p:cNvPr id="5" name="Content Placeholder 3" descr="north system.bmp">
            <a:extLst>
              <a:ext uri="{FF2B5EF4-FFF2-40B4-BE49-F238E27FC236}">
                <a16:creationId xmlns:a16="http://schemas.microsoft.com/office/drawing/2014/main" id="{58E06F2F-4A18-C1FF-0EA7-8B8360CB61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960" y="1801368"/>
            <a:ext cx="8229600" cy="342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4A1320C-FDF8-7B2A-7222-7683F9E293D2}"/>
              </a:ext>
            </a:extLst>
          </p:cNvPr>
          <p:cNvSpPr/>
          <p:nvPr/>
        </p:nvSpPr>
        <p:spPr>
          <a:xfrm>
            <a:off x="2063496" y="46969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9235D4D-4901-647B-CB49-3C73A56DCA1D}"/>
              </a:ext>
            </a:extLst>
          </p:cNvPr>
          <p:cNvSpPr/>
          <p:nvPr/>
        </p:nvSpPr>
        <p:spPr>
          <a:xfrm>
            <a:off x="2520696" y="45445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003930E-D72D-98BC-60DD-439918B5BB91}"/>
              </a:ext>
            </a:extLst>
          </p:cNvPr>
          <p:cNvSpPr/>
          <p:nvPr/>
        </p:nvSpPr>
        <p:spPr>
          <a:xfrm>
            <a:off x="4425696" y="41635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1D755E8-7EF6-EC4C-F3BE-37D0C5990C88}"/>
              </a:ext>
            </a:extLst>
          </p:cNvPr>
          <p:cNvSpPr/>
          <p:nvPr/>
        </p:nvSpPr>
        <p:spPr>
          <a:xfrm>
            <a:off x="5263896" y="40111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70B15B9-9568-AA5E-C099-0CD8F1C69C63}"/>
              </a:ext>
            </a:extLst>
          </p:cNvPr>
          <p:cNvSpPr/>
          <p:nvPr/>
        </p:nvSpPr>
        <p:spPr>
          <a:xfrm>
            <a:off x="5949696" y="37825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BBD1933-8FDE-D092-8731-22DB503753D1}"/>
              </a:ext>
            </a:extLst>
          </p:cNvPr>
          <p:cNvSpPr/>
          <p:nvPr/>
        </p:nvSpPr>
        <p:spPr>
          <a:xfrm>
            <a:off x="6711696" y="36301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5E0120A-FD43-BC81-935D-638CD338F059}"/>
              </a:ext>
            </a:extLst>
          </p:cNvPr>
          <p:cNvSpPr/>
          <p:nvPr/>
        </p:nvSpPr>
        <p:spPr>
          <a:xfrm>
            <a:off x="7092696" y="34777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01E6C9B-1B29-95F6-AF92-6736D1C94786}"/>
              </a:ext>
            </a:extLst>
          </p:cNvPr>
          <p:cNvSpPr/>
          <p:nvPr/>
        </p:nvSpPr>
        <p:spPr>
          <a:xfrm>
            <a:off x="7473696" y="34777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9F4A5641-FA34-3961-807A-785B431E6F1F}"/>
              </a:ext>
            </a:extLst>
          </p:cNvPr>
          <p:cNvSpPr/>
          <p:nvPr/>
        </p:nvSpPr>
        <p:spPr>
          <a:xfrm>
            <a:off x="7778496" y="33253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F4F615D-3907-BA03-204B-7712849789F2}"/>
              </a:ext>
            </a:extLst>
          </p:cNvPr>
          <p:cNvSpPr/>
          <p:nvPr/>
        </p:nvSpPr>
        <p:spPr>
          <a:xfrm>
            <a:off x="8235696" y="33253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34810672-A4D2-F2EF-F6A4-C54F95822142}"/>
              </a:ext>
            </a:extLst>
          </p:cNvPr>
          <p:cNvSpPr/>
          <p:nvPr/>
        </p:nvSpPr>
        <p:spPr>
          <a:xfrm>
            <a:off x="8540496" y="33253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39E5C7B-B4A6-F19B-2D51-8A3470E5C9D2}"/>
              </a:ext>
            </a:extLst>
          </p:cNvPr>
          <p:cNvSpPr/>
          <p:nvPr/>
        </p:nvSpPr>
        <p:spPr>
          <a:xfrm>
            <a:off x="8965946" y="3284093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D2F48418-24AC-1E74-F8F0-4E55505077AC}"/>
              </a:ext>
            </a:extLst>
          </p:cNvPr>
          <p:cNvSpPr/>
          <p:nvPr/>
        </p:nvSpPr>
        <p:spPr>
          <a:xfrm>
            <a:off x="9226296" y="25633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71B571CE-4D5B-1200-EAB6-D3B04F7D84E7}"/>
              </a:ext>
            </a:extLst>
          </p:cNvPr>
          <p:cNvSpPr/>
          <p:nvPr/>
        </p:nvSpPr>
        <p:spPr>
          <a:xfrm>
            <a:off x="5263896" y="45445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88284791-45D9-FC50-75CD-A58E2DC43966}"/>
              </a:ext>
            </a:extLst>
          </p:cNvPr>
          <p:cNvSpPr/>
          <p:nvPr/>
        </p:nvSpPr>
        <p:spPr>
          <a:xfrm>
            <a:off x="2444496" y="4239768"/>
            <a:ext cx="152400" cy="1524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96EE2FC-6015-5FBC-1182-5D086554E76A}"/>
              </a:ext>
            </a:extLst>
          </p:cNvPr>
          <p:cNvSpPr/>
          <p:nvPr/>
        </p:nvSpPr>
        <p:spPr>
          <a:xfrm>
            <a:off x="6330696" y="3096768"/>
            <a:ext cx="152400" cy="1524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9263933C-091E-0575-E832-F92E6988E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696" y="4925568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LA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5B258047-6512-5252-0E28-93BDDCC1D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367" y="3096768"/>
            <a:ext cx="487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MS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0DD8F6BC-E13F-B535-3E98-D8F1E849B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896" y="4087368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AL</a:t>
            </a: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532AB762-685B-52C1-A919-7DD7D727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896" y="3553968"/>
            <a:ext cx="46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GA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19A332A2-7473-E1E7-0CF0-F83B8BB6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939" y="4444555"/>
            <a:ext cx="5953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Logansport</a:t>
            </a: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E0FFE94E-647D-345B-DE19-04A8F204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096" y="4620768"/>
            <a:ext cx="492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Bienville</a:t>
            </a: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FC922D23-088D-CA33-3796-19234713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496" y="4087368"/>
            <a:ext cx="8874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Bear Creek Storage</a:t>
            </a: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14916F78-DA13-31AD-8971-C51FF53A4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496" y="3934968"/>
            <a:ext cx="476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Onward</a:t>
            </a: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A4713CB6-B6FC-21D6-6B89-5F4BC0249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296" y="3782568"/>
            <a:ext cx="457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Pickens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7B7C0F9F-2376-9889-B0A1-7AA10598F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496" y="4620768"/>
            <a:ext cx="4302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Rankin</a:t>
            </a:r>
          </a:p>
        </p:txBody>
      </p:sp>
      <p:sp>
        <p:nvSpPr>
          <p:cNvPr id="32" name="TextBox 33">
            <a:extLst>
              <a:ext uri="{FF2B5EF4-FFF2-40B4-BE49-F238E27FC236}">
                <a16:creationId xmlns:a16="http://schemas.microsoft.com/office/drawing/2014/main" id="{9655C405-DC19-45B7-A2A8-8E7B735A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096" y="3553968"/>
            <a:ext cx="52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Louisville</a:t>
            </a: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619BA5D7-C1BE-8333-D392-3F4391FB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696" y="2944368"/>
            <a:ext cx="7731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 err="1"/>
              <a:t>Muldon</a:t>
            </a:r>
            <a:r>
              <a:rPr lang="en-US" sz="700" dirty="0"/>
              <a:t> Storage</a:t>
            </a: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7C9ECFFB-A421-C07F-3BE1-64B128E70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496" y="3415855"/>
            <a:ext cx="457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Reform</a:t>
            </a:r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23A5FEB0-1069-ABD7-5127-DE247C15C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896" y="3249168"/>
            <a:ext cx="6111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McConnells</a:t>
            </a:r>
          </a:p>
        </p:txBody>
      </p:sp>
      <p:sp>
        <p:nvSpPr>
          <p:cNvPr id="36" name="TextBox 37">
            <a:extLst>
              <a:ext uri="{FF2B5EF4-FFF2-40B4-BE49-F238E27FC236}">
                <a16:creationId xmlns:a16="http://schemas.microsoft.com/office/drawing/2014/main" id="{6510656C-603E-C5A6-2C4A-5ACCE1193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733" y="3507400"/>
            <a:ext cx="593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Providence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0CD1476-FC51-F0AE-FAD1-7EE7D5621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789" y="3096768"/>
            <a:ext cx="4556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Tarrant</a:t>
            </a:r>
          </a:p>
        </p:txBody>
      </p:sp>
      <p:sp>
        <p:nvSpPr>
          <p:cNvPr id="38" name="TextBox 39">
            <a:extLst>
              <a:ext uri="{FF2B5EF4-FFF2-40B4-BE49-F238E27FC236}">
                <a16:creationId xmlns:a16="http://schemas.microsoft.com/office/drawing/2014/main" id="{FE429523-9A40-74BB-4C1F-6A22FCE8F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96" y="3172968"/>
            <a:ext cx="4778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Pell City</a:t>
            </a:r>
          </a:p>
        </p:txBody>
      </p:sp>
      <p:sp>
        <p:nvSpPr>
          <p:cNvPr id="39" name="TextBox 40">
            <a:extLst>
              <a:ext uri="{FF2B5EF4-FFF2-40B4-BE49-F238E27FC236}">
                <a16:creationId xmlns:a16="http://schemas.microsoft.com/office/drawing/2014/main" id="{2897762C-01DD-7D49-484D-A0A858708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696" y="3401568"/>
            <a:ext cx="676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DeArmanville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DCCA7D99-9F1A-355E-DE1A-BDDC8C61B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496" y="3096768"/>
            <a:ext cx="5143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Bell Mills</a:t>
            </a:r>
          </a:p>
        </p:txBody>
      </p:sp>
      <p:sp>
        <p:nvSpPr>
          <p:cNvPr id="41" name="TextBox 42">
            <a:extLst>
              <a:ext uri="{FF2B5EF4-FFF2-40B4-BE49-F238E27FC236}">
                <a16:creationId xmlns:a16="http://schemas.microsoft.com/office/drawing/2014/main" id="{7A5DD6F8-08B8-EBAA-C664-2FF736EF6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496" y="2410968"/>
            <a:ext cx="3984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Rome</a:t>
            </a:r>
            <a:endParaRPr lang="en-US" dirty="0"/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A90D700C-49D8-0451-3CC5-440A7187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296" y="2182368"/>
            <a:ext cx="5476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Huntsville</a:t>
            </a:r>
          </a:p>
        </p:txBody>
      </p:sp>
      <p:sp>
        <p:nvSpPr>
          <p:cNvPr id="43" name="TextBox 50">
            <a:extLst>
              <a:ext uri="{FF2B5EF4-FFF2-40B4-BE49-F238E27FC236}">
                <a16:creationId xmlns:a16="http://schemas.microsoft.com/office/drawing/2014/main" id="{5D75917B-0B0E-F7A7-4FAF-6789A17C8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096" y="1801368"/>
            <a:ext cx="654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Chattanooga</a:t>
            </a:r>
          </a:p>
        </p:txBody>
      </p:sp>
      <p:sp>
        <p:nvSpPr>
          <p:cNvPr id="44" name="TextBox 51">
            <a:extLst>
              <a:ext uri="{FF2B5EF4-FFF2-40B4-BE49-F238E27FC236}">
                <a16:creationId xmlns:a16="http://schemas.microsoft.com/office/drawing/2014/main" id="{1D7557F9-296F-EA6E-07C6-8CD24F902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296" y="3020568"/>
            <a:ext cx="4508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Atlanta</a:t>
            </a: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D62D1E8A-2554-503B-329D-43DFD19B3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963" y="246097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AL</a:t>
            </a:r>
          </a:p>
        </p:txBody>
      </p:sp>
      <p:sp>
        <p:nvSpPr>
          <p:cNvPr id="48" name="Line Callout 1 60">
            <a:extLst>
              <a:ext uri="{FF2B5EF4-FFF2-40B4-BE49-F238E27FC236}">
                <a16:creationId xmlns:a16="http://schemas.microsoft.com/office/drawing/2014/main" id="{9FB1BEFF-670C-550B-D163-94903C6E4C2D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D7E38ED-B05E-A6BE-A7A7-6E44FC1FCCA6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8D72B4A-CD65-1B09-EBE4-21CBDC83C98E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82BA049F-F512-33B2-ECDC-6CAE6FBE5D80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lowchart: Extract 51">
              <a:extLst>
                <a:ext uri="{FF2B5EF4-FFF2-40B4-BE49-F238E27FC236}">
                  <a16:creationId xmlns:a16="http://schemas.microsoft.com/office/drawing/2014/main" id="{C07E4E62-ACC7-4ECC-2698-80D68886C762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7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FE73F0-86AD-C4EC-DA1B-0E4213A4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63E8DC-EF42-CA1E-075E-7A124F41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North System Maint.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4E805-2515-C0C7-4841-A7DB259A3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3469022-413E-6B81-67F6-DA21CDCEB56F}"/>
              </a:ext>
            </a:extLst>
          </p:cNvPr>
          <p:cNvGrpSpPr/>
          <p:nvPr/>
        </p:nvGrpSpPr>
        <p:grpSpPr>
          <a:xfrm>
            <a:off x="1291328" y="1975104"/>
            <a:ext cx="8282186" cy="3493532"/>
            <a:chOff x="322064" y="1600200"/>
            <a:chExt cx="8282186" cy="349353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DCD5659-FBB6-67B4-2C45-40C381200EE9}"/>
                </a:ext>
              </a:extLst>
            </p:cNvPr>
            <p:cNvGrpSpPr/>
            <p:nvPr/>
          </p:nvGrpSpPr>
          <p:grpSpPr>
            <a:xfrm>
              <a:off x="322064" y="1600200"/>
              <a:ext cx="8282186" cy="3493532"/>
              <a:chOff x="322064" y="1600200"/>
              <a:chExt cx="8282186" cy="3493532"/>
            </a:xfrm>
          </p:grpSpPr>
          <p:pic>
            <p:nvPicPr>
              <p:cNvPr id="50" name="Content Placeholder 3" descr="north system.bmp">
                <a:extLst>
                  <a:ext uri="{FF2B5EF4-FFF2-40B4-BE49-F238E27FC236}">
                    <a16:creationId xmlns:a16="http://schemas.microsoft.com/office/drawing/2014/main" id="{EEA99353-DBC2-0558-CEC4-59A7E8EBC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2064" y="1600200"/>
                <a:ext cx="8229600" cy="34275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B8F6B53-256C-2552-EDB8-080A27B394A0}"/>
                  </a:ext>
                </a:extLst>
              </p:cNvPr>
              <p:cNvGrpSpPr/>
              <p:nvPr/>
            </p:nvGrpSpPr>
            <p:grpSpPr>
              <a:xfrm>
                <a:off x="609600" y="1981200"/>
                <a:ext cx="7994650" cy="3112532"/>
                <a:chOff x="609600" y="1981200"/>
                <a:chExt cx="7994650" cy="3112532"/>
              </a:xfrm>
            </p:grpSpPr>
            <p:sp>
              <p:nvSpPr>
                <p:cNvPr id="5" name="Flowchart: Connector 4">
                  <a:extLst>
                    <a:ext uri="{FF2B5EF4-FFF2-40B4-BE49-F238E27FC236}">
                      <a16:creationId xmlns:a16="http://schemas.microsoft.com/office/drawing/2014/main" id="{8262C566-CE32-86CC-2A5B-7C859A591050}"/>
                    </a:ext>
                  </a:extLst>
                </p:cNvPr>
                <p:cNvSpPr/>
                <p:nvPr/>
              </p:nvSpPr>
              <p:spPr>
                <a:xfrm>
                  <a:off x="609600" y="44958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" name="Flowchart: Connector 5">
                  <a:extLst>
                    <a:ext uri="{FF2B5EF4-FFF2-40B4-BE49-F238E27FC236}">
                      <a16:creationId xmlns:a16="http://schemas.microsoft.com/office/drawing/2014/main" id="{8A91D711-1996-16DD-C741-A4A023E3059A}"/>
                    </a:ext>
                  </a:extLst>
                </p:cNvPr>
                <p:cNvSpPr/>
                <p:nvPr/>
              </p:nvSpPr>
              <p:spPr>
                <a:xfrm>
                  <a:off x="1066800" y="43434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" name="Flowchart: Connector 6">
                  <a:extLst>
                    <a:ext uri="{FF2B5EF4-FFF2-40B4-BE49-F238E27FC236}">
                      <a16:creationId xmlns:a16="http://schemas.microsoft.com/office/drawing/2014/main" id="{387179CE-F7D9-7348-16B2-F2CC489F9C35}"/>
                    </a:ext>
                  </a:extLst>
                </p:cNvPr>
                <p:cNvSpPr/>
                <p:nvPr/>
              </p:nvSpPr>
              <p:spPr>
                <a:xfrm>
                  <a:off x="2971800" y="39624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" name="Flowchart: Connector 7">
                  <a:extLst>
                    <a:ext uri="{FF2B5EF4-FFF2-40B4-BE49-F238E27FC236}">
                      <a16:creationId xmlns:a16="http://schemas.microsoft.com/office/drawing/2014/main" id="{6B8775B2-1121-FA1C-5BD2-E74B1A30DFC0}"/>
                    </a:ext>
                  </a:extLst>
                </p:cNvPr>
                <p:cNvSpPr/>
                <p:nvPr/>
              </p:nvSpPr>
              <p:spPr>
                <a:xfrm>
                  <a:off x="3810000" y="38100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" name="Flowchart: Connector 8">
                  <a:extLst>
                    <a:ext uri="{FF2B5EF4-FFF2-40B4-BE49-F238E27FC236}">
                      <a16:creationId xmlns:a16="http://schemas.microsoft.com/office/drawing/2014/main" id="{3D07DD99-05FA-88A8-5073-4038F784F673}"/>
                    </a:ext>
                  </a:extLst>
                </p:cNvPr>
                <p:cNvSpPr/>
                <p:nvPr/>
              </p:nvSpPr>
              <p:spPr>
                <a:xfrm>
                  <a:off x="4495800" y="35814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F036C139-9D50-A8D6-6855-1492D96B4486}"/>
                    </a:ext>
                  </a:extLst>
                </p:cNvPr>
                <p:cNvSpPr/>
                <p:nvPr/>
              </p:nvSpPr>
              <p:spPr>
                <a:xfrm>
                  <a:off x="5257800" y="34290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65B4DFAC-B897-4196-AC18-63A0E7EB31C3}"/>
                    </a:ext>
                  </a:extLst>
                </p:cNvPr>
                <p:cNvSpPr/>
                <p:nvPr/>
              </p:nvSpPr>
              <p:spPr>
                <a:xfrm>
                  <a:off x="5638800" y="32766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" name="Flowchart: Connector 11">
                  <a:extLst>
                    <a:ext uri="{FF2B5EF4-FFF2-40B4-BE49-F238E27FC236}">
                      <a16:creationId xmlns:a16="http://schemas.microsoft.com/office/drawing/2014/main" id="{2EF3522F-9286-CCFF-B77D-CCFB4478D095}"/>
                    </a:ext>
                  </a:extLst>
                </p:cNvPr>
                <p:cNvSpPr/>
                <p:nvPr/>
              </p:nvSpPr>
              <p:spPr>
                <a:xfrm>
                  <a:off x="6019800" y="32766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" name="Flowchart: Connector 12">
                  <a:extLst>
                    <a:ext uri="{FF2B5EF4-FFF2-40B4-BE49-F238E27FC236}">
                      <a16:creationId xmlns:a16="http://schemas.microsoft.com/office/drawing/2014/main" id="{FA3F6E0D-7888-BAE3-7107-469AEE58D963}"/>
                    </a:ext>
                  </a:extLst>
                </p:cNvPr>
                <p:cNvSpPr/>
                <p:nvPr/>
              </p:nvSpPr>
              <p:spPr>
                <a:xfrm>
                  <a:off x="6324600" y="31242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" name="Flowchart: Connector 13">
                  <a:extLst>
                    <a:ext uri="{FF2B5EF4-FFF2-40B4-BE49-F238E27FC236}">
                      <a16:creationId xmlns:a16="http://schemas.microsoft.com/office/drawing/2014/main" id="{53345D36-A31C-87EA-E0A4-9B79AF8A4851}"/>
                    </a:ext>
                  </a:extLst>
                </p:cNvPr>
                <p:cNvSpPr/>
                <p:nvPr/>
              </p:nvSpPr>
              <p:spPr>
                <a:xfrm>
                  <a:off x="6781800" y="31242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" name="Flowchart: Connector 14">
                  <a:extLst>
                    <a:ext uri="{FF2B5EF4-FFF2-40B4-BE49-F238E27FC236}">
                      <a16:creationId xmlns:a16="http://schemas.microsoft.com/office/drawing/2014/main" id="{A76222C8-BE47-2E23-863E-62F36978B058}"/>
                    </a:ext>
                  </a:extLst>
                </p:cNvPr>
                <p:cNvSpPr/>
                <p:nvPr/>
              </p:nvSpPr>
              <p:spPr>
                <a:xfrm>
                  <a:off x="7086600" y="31242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" name="Flowchart: Connector 15">
                  <a:extLst>
                    <a:ext uri="{FF2B5EF4-FFF2-40B4-BE49-F238E27FC236}">
                      <a16:creationId xmlns:a16="http://schemas.microsoft.com/office/drawing/2014/main" id="{9A6EF3ED-1845-FF53-3C18-BBBC64E0E376}"/>
                    </a:ext>
                  </a:extLst>
                </p:cNvPr>
                <p:cNvSpPr/>
                <p:nvPr/>
              </p:nvSpPr>
              <p:spPr>
                <a:xfrm>
                  <a:off x="7512050" y="3082925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" name="Flowchart: Connector 16">
                  <a:extLst>
                    <a:ext uri="{FF2B5EF4-FFF2-40B4-BE49-F238E27FC236}">
                      <a16:creationId xmlns:a16="http://schemas.microsoft.com/office/drawing/2014/main" id="{DD88C138-7E69-A9ED-5C3A-A840B39F850E}"/>
                    </a:ext>
                  </a:extLst>
                </p:cNvPr>
                <p:cNvSpPr/>
                <p:nvPr/>
              </p:nvSpPr>
              <p:spPr>
                <a:xfrm>
                  <a:off x="7772400" y="23622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" name="Flowchart: Connector 17">
                  <a:extLst>
                    <a:ext uri="{FF2B5EF4-FFF2-40B4-BE49-F238E27FC236}">
                      <a16:creationId xmlns:a16="http://schemas.microsoft.com/office/drawing/2014/main" id="{50D10A23-F011-88CF-DACD-2F6DD2DF9273}"/>
                    </a:ext>
                  </a:extLst>
                </p:cNvPr>
                <p:cNvSpPr/>
                <p:nvPr/>
              </p:nvSpPr>
              <p:spPr>
                <a:xfrm>
                  <a:off x="3810000" y="43434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CD042AB3-4742-0DC7-5DAD-43D4F0D9D464}"/>
                    </a:ext>
                  </a:extLst>
                </p:cNvPr>
                <p:cNvSpPr/>
                <p:nvPr/>
              </p:nvSpPr>
              <p:spPr>
                <a:xfrm>
                  <a:off x="990600" y="4038600"/>
                  <a:ext cx="152400" cy="152400"/>
                </a:xfrm>
                <a:prstGeom prst="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B2F93F20-D5E2-C7B0-E0E5-F171E710B3C7}"/>
                    </a:ext>
                  </a:extLst>
                </p:cNvPr>
                <p:cNvSpPr/>
                <p:nvPr/>
              </p:nvSpPr>
              <p:spPr>
                <a:xfrm>
                  <a:off x="4876800" y="2895600"/>
                  <a:ext cx="152400" cy="152400"/>
                </a:xfrm>
                <a:prstGeom prst="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TextBox 23">
                  <a:extLst>
                    <a:ext uri="{FF2B5EF4-FFF2-40B4-BE49-F238E27FC236}">
                      <a16:creationId xmlns:a16="http://schemas.microsoft.com/office/drawing/2014/main" id="{6386F1E8-3F07-BD4B-55AC-4767F8E263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7800" y="4724400"/>
                  <a:ext cx="45720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LA</a:t>
                  </a:r>
                </a:p>
              </p:txBody>
            </p:sp>
            <p:sp>
              <p:nvSpPr>
                <p:cNvPr id="22" name="TextBox 24">
                  <a:extLst>
                    <a:ext uri="{FF2B5EF4-FFF2-40B4-BE49-F238E27FC236}">
                      <a16:creationId xmlns:a16="http://schemas.microsoft.com/office/drawing/2014/main" id="{6FC651B1-F8C6-F5AC-30AB-9D99302513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4471" y="2895600"/>
                  <a:ext cx="487363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MS</a:t>
                  </a:r>
                </a:p>
              </p:txBody>
            </p:sp>
            <p:sp>
              <p:nvSpPr>
                <p:cNvPr id="23" name="TextBox 25">
                  <a:extLst>
                    <a:ext uri="{FF2B5EF4-FFF2-40B4-BE49-F238E27FC236}">
                      <a16:creationId xmlns:a16="http://schemas.microsoft.com/office/drawing/2014/main" id="{80620B38-54E6-D423-8477-33AF2BF450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77000" y="3886200"/>
                  <a:ext cx="4159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AL</a:t>
                  </a:r>
                </a:p>
              </p:txBody>
            </p:sp>
            <p:sp>
              <p:nvSpPr>
                <p:cNvPr id="24" name="TextBox 26">
                  <a:extLst>
                    <a:ext uri="{FF2B5EF4-FFF2-40B4-BE49-F238E27FC236}">
                      <a16:creationId xmlns:a16="http://schemas.microsoft.com/office/drawing/2014/main" id="{29CEF372-FB5D-DCB0-1DB2-AA67696859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01000" y="3352800"/>
                  <a:ext cx="463550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GA</a:t>
                  </a:r>
                </a:p>
              </p:txBody>
            </p:sp>
            <p:sp>
              <p:nvSpPr>
                <p:cNvPr id="26" name="TextBox 28">
                  <a:extLst>
                    <a:ext uri="{FF2B5EF4-FFF2-40B4-BE49-F238E27FC236}">
                      <a16:creationId xmlns:a16="http://schemas.microsoft.com/office/drawing/2014/main" id="{4C8E90B0-8B6D-26F4-EC9A-D6C470EABC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8200" y="4419600"/>
                  <a:ext cx="492125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/>
                    <a:t>Bienville</a:t>
                  </a:r>
                </a:p>
              </p:txBody>
            </p:sp>
            <p:sp>
              <p:nvSpPr>
                <p:cNvPr id="27" name="TextBox 29">
                  <a:extLst>
                    <a:ext uri="{FF2B5EF4-FFF2-40B4-BE49-F238E27FC236}">
                      <a16:creationId xmlns:a16="http://schemas.microsoft.com/office/drawing/2014/main" id="{58A40CF2-E9A5-0437-0AA9-FC1000C963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9600" y="3886200"/>
                  <a:ext cx="887413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/>
                    <a:t>Bear Creek Storage</a:t>
                  </a:r>
                </a:p>
              </p:txBody>
            </p:sp>
            <p:sp>
              <p:nvSpPr>
                <p:cNvPr id="28" name="TextBox 30">
                  <a:extLst>
                    <a:ext uri="{FF2B5EF4-FFF2-40B4-BE49-F238E27FC236}">
                      <a16:creationId xmlns:a16="http://schemas.microsoft.com/office/drawing/2014/main" id="{416C382D-E563-A306-D017-D8B3E4D005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5600" y="3733800"/>
                  <a:ext cx="476250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/>
                    <a:t>Onward</a:t>
                  </a:r>
                </a:p>
              </p:txBody>
            </p:sp>
            <p:sp>
              <p:nvSpPr>
                <p:cNvPr id="29" name="TextBox 31">
                  <a:extLst>
                    <a:ext uri="{FF2B5EF4-FFF2-40B4-BE49-F238E27FC236}">
                      <a16:creationId xmlns:a16="http://schemas.microsoft.com/office/drawing/2014/main" id="{54C5F5E6-8986-62A6-222D-B5E4925F9A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1400" y="3581400"/>
                  <a:ext cx="457200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Pickens</a:t>
                  </a:r>
                </a:p>
              </p:txBody>
            </p:sp>
            <p:sp>
              <p:nvSpPr>
                <p:cNvPr id="30" name="TextBox 32">
                  <a:extLst>
                    <a:ext uri="{FF2B5EF4-FFF2-40B4-BE49-F238E27FC236}">
                      <a16:creationId xmlns:a16="http://schemas.microsoft.com/office/drawing/2014/main" id="{45D34574-3FB6-CD24-DDFD-E589A20F15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30213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/>
                    <a:t>Rankin</a:t>
                  </a:r>
                </a:p>
              </p:txBody>
            </p:sp>
            <p:sp>
              <p:nvSpPr>
                <p:cNvPr id="31" name="TextBox 33">
                  <a:extLst>
                    <a:ext uri="{FF2B5EF4-FFF2-40B4-BE49-F238E27FC236}">
                      <a16:creationId xmlns:a16="http://schemas.microsoft.com/office/drawing/2014/main" id="{95908ECB-E2B0-6AF8-B0B5-0D519786DF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7200" y="3352800"/>
                  <a:ext cx="520700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/>
                    <a:t>Louisville</a:t>
                  </a:r>
                </a:p>
              </p:txBody>
            </p:sp>
            <p:sp>
              <p:nvSpPr>
                <p:cNvPr id="32" name="TextBox 34">
                  <a:extLst>
                    <a:ext uri="{FF2B5EF4-FFF2-40B4-BE49-F238E27FC236}">
                      <a16:creationId xmlns:a16="http://schemas.microsoft.com/office/drawing/2014/main" id="{E561BEBA-D917-1E0F-E623-DDE802D966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5800" y="2743200"/>
                  <a:ext cx="773113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 err="1"/>
                    <a:t>Muldon</a:t>
                  </a:r>
                  <a:r>
                    <a:rPr lang="en-US" sz="700" dirty="0"/>
                    <a:t> Storage</a:t>
                  </a:r>
                </a:p>
              </p:txBody>
            </p:sp>
            <p:sp>
              <p:nvSpPr>
                <p:cNvPr id="33" name="TextBox 35">
                  <a:extLst>
                    <a:ext uri="{FF2B5EF4-FFF2-40B4-BE49-F238E27FC236}">
                      <a16:creationId xmlns:a16="http://schemas.microsoft.com/office/drawing/2014/main" id="{93A15E0D-B4F5-FC20-AC47-BC08F72ABB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81600" y="3214687"/>
                  <a:ext cx="457200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Reform</a:t>
                  </a:r>
                </a:p>
              </p:txBody>
            </p:sp>
            <p:sp>
              <p:nvSpPr>
                <p:cNvPr id="34" name="TextBox 36">
                  <a:extLst>
                    <a:ext uri="{FF2B5EF4-FFF2-40B4-BE49-F238E27FC236}">
                      <a16:creationId xmlns:a16="http://schemas.microsoft.com/office/drawing/2014/main" id="{F2855A64-F371-9485-5B2E-4C6257AC45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34000" y="3048000"/>
                  <a:ext cx="611188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McConnells</a:t>
                  </a:r>
                </a:p>
              </p:txBody>
            </p:sp>
            <p:sp>
              <p:nvSpPr>
                <p:cNvPr id="35" name="TextBox 37">
                  <a:extLst>
                    <a:ext uri="{FF2B5EF4-FFF2-40B4-BE49-F238E27FC236}">
                      <a16:creationId xmlns:a16="http://schemas.microsoft.com/office/drawing/2014/main" id="{56D46CA7-92FF-8997-E1B9-7BF6CD167C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65837" y="3306232"/>
                  <a:ext cx="593725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Providence</a:t>
                  </a:r>
                </a:p>
              </p:txBody>
            </p:sp>
            <p:sp>
              <p:nvSpPr>
                <p:cNvPr id="36" name="TextBox 38">
                  <a:extLst>
                    <a:ext uri="{FF2B5EF4-FFF2-40B4-BE49-F238E27FC236}">
                      <a16:creationId xmlns:a16="http://schemas.microsoft.com/office/drawing/2014/main" id="{8BD05F2B-9CDB-B988-A9A8-2AA88DE72A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34893" y="2895600"/>
                  <a:ext cx="455613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Tarrant</a:t>
                  </a:r>
                </a:p>
              </p:txBody>
            </p:sp>
            <p:sp>
              <p:nvSpPr>
                <p:cNvPr id="37" name="TextBox 39">
                  <a:extLst>
                    <a:ext uri="{FF2B5EF4-FFF2-40B4-BE49-F238E27FC236}">
                      <a16:creationId xmlns:a16="http://schemas.microsoft.com/office/drawing/2014/main" id="{10F70522-8513-EED0-6CD7-0E1F63CD02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53200" y="2971800"/>
                  <a:ext cx="477838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Pell City</a:t>
                  </a:r>
                </a:p>
              </p:txBody>
            </p: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AF3F8035-BD0E-98F9-7E66-E31EB97E1D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81800" y="3200400"/>
                  <a:ext cx="676275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DeArmanville</a:t>
                  </a:r>
                </a:p>
              </p:txBody>
            </p:sp>
            <p:sp>
              <p:nvSpPr>
                <p:cNvPr id="39" name="TextBox 41">
                  <a:extLst>
                    <a:ext uri="{FF2B5EF4-FFF2-40B4-BE49-F238E27FC236}">
                      <a16:creationId xmlns:a16="http://schemas.microsoft.com/office/drawing/2014/main" id="{FB29EDB4-3087-E7A5-CA31-34230A4EEA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86600" y="2895600"/>
                  <a:ext cx="514350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Bell Mills</a:t>
                  </a:r>
                </a:p>
              </p:txBody>
            </p:sp>
            <p:sp>
              <p:nvSpPr>
                <p:cNvPr id="40" name="TextBox 42">
                  <a:extLst>
                    <a:ext uri="{FF2B5EF4-FFF2-40B4-BE49-F238E27FC236}">
                      <a16:creationId xmlns:a16="http://schemas.microsoft.com/office/drawing/2014/main" id="{354158FD-00F1-1E57-E241-31C59ECED8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67600" y="2209800"/>
                  <a:ext cx="398463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Rome</a:t>
                  </a:r>
                  <a:endParaRPr lang="en-US" dirty="0"/>
                </a:p>
              </p:txBody>
            </p:sp>
            <p:sp>
              <p:nvSpPr>
                <p:cNvPr id="41" name="TextBox 49">
                  <a:extLst>
                    <a:ext uri="{FF2B5EF4-FFF2-40B4-BE49-F238E27FC236}">
                      <a16:creationId xmlns:a16="http://schemas.microsoft.com/office/drawing/2014/main" id="{CF6C652D-387A-BAA3-3351-E05C23A14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8400" y="1981200"/>
                  <a:ext cx="547688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Huntsville</a:t>
                  </a:r>
                </a:p>
              </p:txBody>
            </p:sp>
            <p:sp>
              <p:nvSpPr>
                <p:cNvPr id="42" name="TextBox 51">
                  <a:extLst>
                    <a:ext uri="{FF2B5EF4-FFF2-40B4-BE49-F238E27FC236}">
                      <a16:creationId xmlns:a16="http://schemas.microsoft.com/office/drawing/2014/main" id="{5CAF6358-42D9-2496-D4AF-F6606606D3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3400" y="2819400"/>
                  <a:ext cx="450850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/>
                    <a:t>Atlanta</a:t>
                  </a:r>
                </a:p>
              </p:txBody>
            </p:sp>
            <p:sp>
              <p:nvSpPr>
                <p:cNvPr id="43" name="TextBox 24">
                  <a:extLst>
                    <a:ext uri="{FF2B5EF4-FFF2-40B4-BE49-F238E27FC236}">
                      <a16:creationId xmlns:a16="http://schemas.microsoft.com/office/drawing/2014/main" id="{FAF9153F-B0AF-28E1-BFE9-DA7E6ACBDE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4067" y="2259806"/>
                  <a:ext cx="41549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AL</a:t>
                  </a:r>
                </a:p>
              </p:txBody>
            </p:sp>
          </p:grpSp>
        </p:grpSp>
        <p:sp>
          <p:nvSpPr>
            <p:cNvPr id="52" name="TextBox 27">
              <a:extLst>
                <a:ext uri="{FF2B5EF4-FFF2-40B4-BE49-F238E27FC236}">
                  <a16:creationId xmlns:a16="http://schemas.microsoft.com/office/drawing/2014/main" id="{307D0E18-F4C2-D6B1-9FC1-7FC28D360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77" y="4276378"/>
              <a:ext cx="595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Logansport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7C055A-62F6-761B-F254-9CF444E35CAF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58A9E26-C594-0FC9-01EB-775AA9151A70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5FAC998-30BA-5111-3A2B-DE80D3996C8F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E6918C0E-D64C-C279-BF8D-020FEE9F9313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lowchart: Extract 57">
                <a:extLst>
                  <a:ext uri="{FF2B5EF4-FFF2-40B4-BE49-F238E27FC236}">
                    <a16:creationId xmlns:a16="http://schemas.microsoft.com/office/drawing/2014/main" id="{1C252E29-EF6B-8201-C088-FB1D8A5F33E7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43F1DFD-0B2A-3A4E-2082-90487AAF86FC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" name="Line Callout 1 60">
            <a:extLst>
              <a:ext uri="{FF2B5EF4-FFF2-40B4-BE49-F238E27FC236}">
                <a16:creationId xmlns:a16="http://schemas.microsoft.com/office/drawing/2014/main" id="{0866EFE5-CA03-5C44-D12E-7BB393FF0061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</p:spTree>
    <p:extLst>
      <p:ext uri="{BB962C8B-B14F-4D97-AF65-F5344CB8AC3E}">
        <p14:creationId xmlns:p14="http://schemas.microsoft.com/office/powerpoint/2010/main" val="353124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212C1-031A-A57D-2408-C2B150D4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63FB9BC-C25C-C252-CB83-9B68D20E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19023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5982E-DA00-9001-9639-B619B771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7F352F-A1B3-84B2-5F6E-091C06DE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System Pigging</a:t>
            </a:r>
            <a:r>
              <a:rPr lang="en-US" sz="2800" dirty="0"/>
              <a:t> Review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9CE54-2B8D-2A40-2175-84A241555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</p:txBody>
      </p:sp>
      <p:sp>
        <p:nvSpPr>
          <p:cNvPr id="51" name="Line Callout 1 60">
            <a:extLst>
              <a:ext uri="{FF2B5EF4-FFF2-40B4-BE49-F238E27FC236}">
                <a16:creationId xmlns:a16="http://schemas.microsoft.com/office/drawing/2014/main" id="{4129160F-35C8-595D-14D8-86A88AA1C585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pic>
        <p:nvPicPr>
          <p:cNvPr id="65" name="Content Placeholder 3" descr="south system.bmp">
            <a:extLst>
              <a:ext uri="{FF2B5EF4-FFF2-40B4-BE49-F238E27FC236}">
                <a16:creationId xmlns:a16="http://schemas.microsoft.com/office/drawing/2014/main" id="{14D6007A-8D82-B61E-41AE-816E0744B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633" b="27424"/>
          <a:stretch/>
        </p:blipFill>
        <p:spPr>
          <a:xfrm>
            <a:off x="2155371" y="1189438"/>
            <a:ext cx="8252883" cy="498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18A46F3D-3CF3-043B-1F4D-6C7EBE98F2C3}"/>
              </a:ext>
            </a:extLst>
          </p:cNvPr>
          <p:cNvGrpSpPr/>
          <p:nvPr/>
        </p:nvGrpSpPr>
        <p:grpSpPr>
          <a:xfrm>
            <a:off x="2002971" y="1240248"/>
            <a:ext cx="7872413" cy="3588284"/>
            <a:chOff x="762000" y="1676400"/>
            <a:chExt cx="7872413" cy="3588284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1C264E5A-C410-DB9B-1BD6-C71F86597EEC}"/>
                </a:ext>
              </a:extLst>
            </p:cNvPr>
            <p:cNvSpPr/>
            <p:nvPr/>
          </p:nvSpPr>
          <p:spPr>
            <a:xfrm>
              <a:off x="1104900" y="454389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DB63B71D-D41D-5107-F0E0-63E3980060FE}"/>
                </a:ext>
              </a:extLst>
            </p:cNvPr>
            <p:cNvSpPr/>
            <p:nvPr/>
          </p:nvSpPr>
          <p:spPr>
            <a:xfrm>
              <a:off x="1497812" y="4370833"/>
              <a:ext cx="86519" cy="86488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566CA7B-9C47-C00F-DAB2-BE63D4D3C8B1}"/>
                </a:ext>
              </a:extLst>
            </p:cNvPr>
            <p:cNvSpPr/>
            <p:nvPr/>
          </p:nvSpPr>
          <p:spPr>
            <a:xfrm>
              <a:off x="1839203" y="419456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FACAC4F7-4CF9-F1F4-05A3-D160DC14E9F7}"/>
                </a:ext>
              </a:extLst>
            </p:cNvPr>
            <p:cNvSpPr/>
            <p:nvPr/>
          </p:nvSpPr>
          <p:spPr>
            <a:xfrm>
              <a:off x="2295940" y="403748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C143AA4-0E97-9D36-0BA8-53EBA539309B}"/>
                </a:ext>
              </a:extLst>
            </p:cNvPr>
            <p:cNvSpPr/>
            <p:nvPr/>
          </p:nvSpPr>
          <p:spPr>
            <a:xfrm>
              <a:off x="2755899" y="3865563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926FD59-A48D-E595-E4E8-84276D0FD84A}"/>
                </a:ext>
              </a:extLst>
            </p:cNvPr>
            <p:cNvSpPr/>
            <p:nvPr/>
          </p:nvSpPr>
          <p:spPr>
            <a:xfrm>
              <a:off x="3380185" y="3835484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CCC492F2-96D0-A8F0-D0C8-1A0381E887E0}"/>
                </a:ext>
              </a:extLst>
            </p:cNvPr>
            <p:cNvSpPr/>
            <p:nvPr/>
          </p:nvSpPr>
          <p:spPr>
            <a:xfrm>
              <a:off x="3895136" y="3813696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71693529-FB7B-F6F8-A9F2-6991AA4C111E}"/>
                </a:ext>
              </a:extLst>
            </p:cNvPr>
            <p:cNvSpPr/>
            <p:nvPr/>
          </p:nvSpPr>
          <p:spPr>
            <a:xfrm>
              <a:off x="4658519" y="3776662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F85D9CFB-5C3F-0CF1-35DC-F0FF64F4D7A1}"/>
                </a:ext>
              </a:extLst>
            </p:cNvPr>
            <p:cNvSpPr/>
            <p:nvPr/>
          </p:nvSpPr>
          <p:spPr>
            <a:xfrm>
              <a:off x="5180942" y="3652441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6083D573-4CC1-4A40-E62E-824159E9C90A}"/>
                </a:ext>
              </a:extLst>
            </p:cNvPr>
            <p:cNvSpPr/>
            <p:nvPr/>
          </p:nvSpPr>
          <p:spPr>
            <a:xfrm>
              <a:off x="5490633" y="3448579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E3FC3E51-AAB2-D666-5C38-E75D3F8DC6AE}"/>
                </a:ext>
              </a:extLst>
            </p:cNvPr>
            <p:cNvSpPr/>
            <p:nvPr/>
          </p:nvSpPr>
          <p:spPr>
            <a:xfrm>
              <a:off x="6076950" y="3281363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ECE9F32C-B1AE-C044-7835-239E4BC0DC46}"/>
                </a:ext>
              </a:extLst>
            </p:cNvPr>
            <p:cNvSpPr/>
            <p:nvPr/>
          </p:nvSpPr>
          <p:spPr>
            <a:xfrm>
              <a:off x="6563519" y="31337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FFBB47BE-007B-46F5-48E8-146DBBB90BC7}"/>
                </a:ext>
              </a:extLst>
            </p:cNvPr>
            <p:cNvSpPr/>
            <p:nvPr/>
          </p:nvSpPr>
          <p:spPr>
            <a:xfrm>
              <a:off x="6934200" y="2895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D8C24F7D-48CA-DB0D-F246-DD75803F0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6764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MS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29145B13-3AC0-E94A-41F0-5FC1259FD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2004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</a:t>
              </a: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6709853C-DBE5-221B-3EF8-C55A349DB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GA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F479C84D-806D-053A-AF2F-8036A9947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119" y="4253089"/>
              <a:ext cx="5619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Enterprise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CDFE8FA1-FC30-403E-E870-743DE9538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614067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Gwinville</a:t>
              </a: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98A485EB-EB9B-026C-ACE0-62F2692E3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654" y="3960245"/>
              <a:ext cx="4079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Selma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FFFFFDD0-E7CD-BD7D-FF38-1BFAB24D4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794" y="3470275"/>
              <a:ext cx="454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Auburn</a:t>
              </a:r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28EF7C70-09DC-56B8-0E5D-8BD16E0CC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352800"/>
              <a:ext cx="468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Ellerslie</a:t>
              </a: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E5E70AC1-71CB-667D-2AB4-277FEC6DD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505200"/>
              <a:ext cx="5984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Thomaston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3B72F211-6142-88FE-5B30-ED4992D55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971800"/>
              <a:ext cx="5540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Ocmulgee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7B182F1-D904-1A44-DBDE-FA237D55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655" y="3240357"/>
              <a:ext cx="4857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 err="1"/>
                <a:t>Hallgate</a:t>
              </a:r>
              <a:endParaRPr lang="en-US" sz="700" dirty="0"/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531D83BA-F508-25F0-29F8-7676B3388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333" y="2562225"/>
              <a:ext cx="4238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Wrens</a:t>
              </a:r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502BCDBC-9906-8FB2-34B2-B8BCB9095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051" y="3952040"/>
              <a:ext cx="4460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Elmore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51B1B30A-598A-6E28-3DE6-A1D857BAD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970" y="4081095"/>
              <a:ext cx="347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York</a:t>
              </a:r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49FFFAAE-1535-F3DF-B5D4-F42F39704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480" y="3986242"/>
              <a:ext cx="441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Gallion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2D726EA6-26C5-164D-242E-298DE4D9D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604" y="4437617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Bay Springs</a:t>
              </a:r>
            </a:p>
          </p:txBody>
        </p:sp>
        <p:sp>
          <p:nvSpPr>
            <p:cNvPr id="34" name="TextBox 44">
              <a:extLst>
                <a:ext uri="{FF2B5EF4-FFF2-40B4-BE49-F238E27FC236}">
                  <a16:creationId xmlns:a16="http://schemas.microsoft.com/office/drawing/2014/main" id="{F5B7B9A1-4D50-3BD2-DA39-07270781E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9C2CA65-454A-2656-FBD4-9DA4B1989D14}"/>
                </a:ext>
              </a:extLst>
            </p:cNvPr>
            <p:cNvSpPr/>
            <p:nvPr/>
          </p:nvSpPr>
          <p:spPr>
            <a:xfrm>
              <a:off x="8229600" y="3886200"/>
              <a:ext cx="76200" cy="76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Box 46">
              <a:extLst>
                <a:ext uri="{FF2B5EF4-FFF2-40B4-BE49-F238E27FC236}">
                  <a16:creationId xmlns:a16="http://schemas.microsoft.com/office/drawing/2014/main" id="{20A376AD-6481-0F85-8CA0-D01FD1A17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3657600"/>
              <a:ext cx="4048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Elba</a:t>
              </a:r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CA782E5C-879D-A3DF-9FDA-7BE4241F0968}"/>
                </a:ext>
              </a:extLst>
            </p:cNvPr>
            <p:cNvSpPr/>
            <p:nvPr/>
          </p:nvSpPr>
          <p:spPr>
            <a:xfrm>
              <a:off x="6705600" y="2133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48">
              <a:extLst>
                <a:ext uri="{FF2B5EF4-FFF2-40B4-BE49-F238E27FC236}">
                  <a16:creationId xmlns:a16="http://schemas.microsoft.com/office/drawing/2014/main" id="{0B1BEE66-413A-93A2-46E5-E515664CF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4968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Hartwell</a:t>
              </a:r>
            </a:p>
          </p:txBody>
        </p:sp>
        <p:sp>
          <p:nvSpPr>
            <p:cNvPr id="39" name="TextBox 50">
              <a:extLst>
                <a:ext uri="{FF2B5EF4-FFF2-40B4-BE49-F238E27FC236}">
                  <a16:creationId xmlns:a16="http://schemas.microsoft.com/office/drawing/2014/main" id="{5B31ABC5-DA11-6E81-7FF1-C570F6C30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102381">
              <a:off x="6374647" y="2507135"/>
              <a:ext cx="77938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Elba Express</a:t>
              </a:r>
            </a:p>
          </p:txBody>
        </p:sp>
        <p:sp>
          <p:nvSpPr>
            <p:cNvPr id="40" name="TextBox 51">
              <a:extLst>
                <a:ext uri="{FF2B5EF4-FFF2-40B4-BE49-F238E27FC236}">
                  <a16:creationId xmlns:a16="http://schemas.microsoft.com/office/drawing/2014/main" id="{995C881F-8CC4-8072-88A0-C15F00967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86000"/>
              <a:ext cx="3889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Aiken</a:t>
              </a:r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2B3B85A0-F49A-D664-4049-450467BBF287}"/>
                </a:ext>
              </a:extLst>
            </p:cNvPr>
            <p:cNvSpPr/>
            <p:nvPr/>
          </p:nvSpPr>
          <p:spPr>
            <a:xfrm>
              <a:off x="4839489" y="39684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808ACA82-47F1-F14E-27D7-E2E07ABC80E9}"/>
                </a:ext>
              </a:extLst>
            </p:cNvPr>
            <p:cNvSpPr/>
            <p:nvPr/>
          </p:nvSpPr>
          <p:spPr>
            <a:xfrm>
              <a:off x="5562600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620FA0CD-94AA-2420-9109-803F07953370}"/>
                </a:ext>
              </a:extLst>
            </p:cNvPr>
            <p:cNvSpPr/>
            <p:nvPr/>
          </p:nvSpPr>
          <p:spPr>
            <a:xfrm>
              <a:off x="6015650" y="508583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Box 55">
              <a:extLst>
                <a:ext uri="{FF2B5EF4-FFF2-40B4-BE49-F238E27FC236}">
                  <a16:creationId xmlns:a16="http://schemas.microsoft.com/office/drawing/2014/main" id="{6E5607D2-65AF-D00E-5882-ED429137C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3962400"/>
              <a:ext cx="604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Holy Trinity</a:t>
              </a:r>
            </a:p>
          </p:txBody>
        </p:sp>
        <p:sp>
          <p:nvSpPr>
            <p:cNvPr id="45" name="TextBox 56">
              <a:extLst>
                <a:ext uri="{FF2B5EF4-FFF2-40B4-BE49-F238E27FC236}">
                  <a16:creationId xmlns:a16="http://schemas.microsoft.com/office/drawing/2014/main" id="{5CE24B50-5BA1-20EB-ECE6-279410A22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5467" y="4572000"/>
              <a:ext cx="4333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Albany</a:t>
              </a:r>
            </a:p>
          </p:txBody>
        </p:sp>
        <p:sp>
          <p:nvSpPr>
            <p:cNvPr id="46" name="TextBox 57">
              <a:extLst>
                <a:ext uri="{FF2B5EF4-FFF2-40B4-BE49-F238E27FC236}">
                  <a16:creationId xmlns:a16="http://schemas.microsoft.com/office/drawing/2014/main" id="{014A29D0-807D-2171-9145-AA0C62C09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900" y="5064659"/>
              <a:ext cx="3619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Pavo</a:t>
              </a:r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8CD427D1-062A-1904-29A3-69F22BA6A7B4}"/>
                </a:ext>
              </a:extLst>
            </p:cNvPr>
            <p:cNvSpPr/>
            <p:nvPr/>
          </p:nvSpPr>
          <p:spPr>
            <a:xfrm>
              <a:off x="7990139" y="411256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AC271549-0E06-0C83-5C5E-82247DBFF2AC}"/>
                </a:ext>
              </a:extLst>
            </p:cNvPr>
            <p:cNvSpPr/>
            <p:nvPr/>
          </p:nvSpPr>
          <p:spPr>
            <a:xfrm>
              <a:off x="7662069" y="4826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47C94B-8C28-7CA2-BED7-1534CFA90341}"/>
                </a:ext>
              </a:extLst>
            </p:cNvPr>
            <p:cNvSpPr txBox="1"/>
            <p:nvPr/>
          </p:nvSpPr>
          <p:spPr>
            <a:xfrm>
              <a:off x="7086600" y="4724400"/>
              <a:ext cx="56297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Brookman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69C3C4-6EC0-DDF8-9C68-C4A7A88FDD83}"/>
                </a:ext>
              </a:extLst>
            </p:cNvPr>
            <p:cNvSpPr txBox="1"/>
            <p:nvPr/>
          </p:nvSpPr>
          <p:spPr>
            <a:xfrm>
              <a:off x="7554660" y="3886200"/>
              <a:ext cx="51167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/>
                <a:t>Riceboro</a:t>
              </a:r>
              <a:endParaRPr lang="en-US" sz="7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E2C789-5544-649B-2A43-D6F71323D847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7F9A35-89DE-A7F6-542B-BC747B845DD4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B9035A-CA2D-DB96-8046-44C431130A66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5642222B-EBDF-0CB4-1A7F-F52E9402E94D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lowchart: Extract 61">
                <a:extLst>
                  <a:ext uri="{FF2B5EF4-FFF2-40B4-BE49-F238E27FC236}">
                    <a16:creationId xmlns:a16="http://schemas.microsoft.com/office/drawing/2014/main" id="{27A4BD27-6F0F-14F3-E431-7A8D612CD873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EF3E76-7806-6DE2-95A0-EB281483215F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430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B6F72-A15D-1F6A-7864-BC15D4DB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597069-2A09-3754-5258-9697CAFC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System M</a:t>
            </a:r>
            <a:r>
              <a:rPr lang="en-US" sz="2800" dirty="0"/>
              <a:t>aint. Review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5DC9F-0B46-B67A-6BA4-6A453211F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  <a:p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362EAD6-0677-D2FD-6430-84280D25453B}"/>
              </a:ext>
            </a:extLst>
          </p:cNvPr>
          <p:cNvGrpSpPr/>
          <p:nvPr/>
        </p:nvGrpSpPr>
        <p:grpSpPr>
          <a:xfrm>
            <a:off x="1956816" y="1292785"/>
            <a:ext cx="9098755" cy="5063565"/>
            <a:chOff x="685800" y="1565835"/>
            <a:chExt cx="9098755" cy="5063565"/>
          </a:xfrm>
        </p:grpSpPr>
        <p:pic>
          <p:nvPicPr>
            <p:cNvPr id="52" name="Content Placeholder 3" descr="south system.bmp">
              <a:extLst>
                <a:ext uri="{FF2B5EF4-FFF2-40B4-BE49-F238E27FC236}">
                  <a16:creationId xmlns:a16="http://schemas.microsoft.com/office/drawing/2014/main" id="{4FD5E448-4778-7F3A-FB20-F9E72A973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464" b="26290"/>
            <a:stretch/>
          </p:blipFill>
          <p:spPr>
            <a:xfrm>
              <a:off x="986366" y="1565835"/>
              <a:ext cx="8798189" cy="50635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127E7940-986A-F673-2578-C3D556E4D978}"/>
                </a:ext>
              </a:extLst>
            </p:cNvPr>
            <p:cNvSpPr/>
            <p:nvPr/>
          </p:nvSpPr>
          <p:spPr>
            <a:xfrm>
              <a:off x="986367" y="44672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B1356A40-4E38-9976-FDB2-03FEDB043C13}"/>
                </a:ext>
              </a:extLst>
            </p:cNvPr>
            <p:cNvSpPr/>
            <p:nvPr/>
          </p:nvSpPr>
          <p:spPr>
            <a:xfrm>
              <a:off x="1437481" y="4267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B0E9F46E-B649-92DD-0E8D-13D8B9BBDC73}"/>
                </a:ext>
              </a:extLst>
            </p:cNvPr>
            <p:cNvSpPr/>
            <p:nvPr/>
          </p:nvSpPr>
          <p:spPr>
            <a:xfrm>
              <a:off x="1804987" y="4114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AC6ECF47-6E3C-8D3C-11BE-E27219A11A9A}"/>
                </a:ext>
              </a:extLst>
            </p:cNvPr>
            <p:cNvSpPr/>
            <p:nvPr/>
          </p:nvSpPr>
          <p:spPr>
            <a:xfrm>
              <a:off x="2286000" y="3886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9024C9BA-4BCF-0582-ECC7-D6D5BB555486}"/>
                </a:ext>
              </a:extLst>
            </p:cNvPr>
            <p:cNvSpPr/>
            <p:nvPr/>
          </p:nvSpPr>
          <p:spPr>
            <a:xfrm>
              <a:off x="2743200" y="3733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3DF62E89-A135-7A90-57FE-C53B7758638C}"/>
                </a:ext>
              </a:extLst>
            </p:cNvPr>
            <p:cNvSpPr/>
            <p:nvPr/>
          </p:nvSpPr>
          <p:spPr>
            <a:xfrm>
              <a:off x="3352800" y="3733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19333456-3D7E-011B-5665-CB30545DE3A0}"/>
                </a:ext>
              </a:extLst>
            </p:cNvPr>
            <p:cNvSpPr/>
            <p:nvPr/>
          </p:nvSpPr>
          <p:spPr>
            <a:xfrm>
              <a:off x="3886200" y="3733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C6F3158E-F146-755C-D961-10EDCB402818}"/>
                </a:ext>
              </a:extLst>
            </p:cNvPr>
            <p:cNvSpPr/>
            <p:nvPr/>
          </p:nvSpPr>
          <p:spPr>
            <a:xfrm>
              <a:off x="4495800" y="3657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A5C8B8FD-1B87-00AA-A25D-C861F0836544}"/>
                </a:ext>
              </a:extLst>
            </p:cNvPr>
            <p:cNvSpPr/>
            <p:nvPr/>
          </p:nvSpPr>
          <p:spPr>
            <a:xfrm>
              <a:off x="5105400" y="3581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31F293E0-A7AC-366B-F066-5DCD8E8AED5B}"/>
                </a:ext>
              </a:extLst>
            </p:cNvPr>
            <p:cNvSpPr/>
            <p:nvPr/>
          </p:nvSpPr>
          <p:spPr>
            <a:xfrm>
              <a:off x="5490633" y="3448579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5E1FE344-E0CA-3FD0-A185-10A7993F5F69}"/>
                </a:ext>
              </a:extLst>
            </p:cNvPr>
            <p:cNvSpPr/>
            <p:nvPr/>
          </p:nvSpPr>
          <p:spPr>
            <a:xfrm>
              <a:off x="6019800" y="3200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E8DE33CA-ADF8-85F5-4E3B-B1802E3DBFC2}"/>
                </a:ext>
              </a:extLst>
            </p:cNvPr>
            <p:cNvSpPr/>
            <p:nvPr/>
          </p:nvSpPr>
          <p:spPr>
            <a:xfrm>
              <a:off x="6553200" y="3048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D9A21FE8-049B-2132-A11A-E0F5DBC0DAB7}"/>
                </a:ext>
              </a:extLst>
            </p:cNvPr>
            <p:cNvSpPr/>
            <p:nvPr/>
          </p:nvSpPr>
          <p:spPr>
            <a:xfrm>
              <a:off x="6934200" y="2895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52340F7C-8111-86AF-C62D-79255E26F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6764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MS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3B5EE937-561E-0291-837D-7A29E6E53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2004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</a:t>
              </a: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37B387BD-6C54-2F39-5773-CC5A3E9E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GA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0933105A-8BC9-F7C9-B81A-E5F1A13E1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114800"/>
              <a:ext cx="5619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Enterprise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4C3E5845-8257-5556-B7D0-A6D86EF3F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4495800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Gwinville</a:t>
              </a: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D6AD14C3-DC7A-04B5-38B0-8757449A8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3810000"/>
              <a:ext cx="4079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Selma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F35555C1-5EEA-6718-9031-F023D73BC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794" y="3470275"/>
              <a:ext cx="454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Auburn</a:t>
              </a:r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6ECAC43E-FCFE-14FE-4BB5-994C8D477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352800"/>
              <a:ext cx="468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Ellerslie</a:t>
              </a: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C83FF32E-B4B5-1F10-2A37-84F1D1076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505200"/>
              <a:ext cx="5984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Thomaston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1064F356-76C7-785A-2E63-9C4557EC6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971800"/>
              <a:ext cx="5540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Ocmulgee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9E2BF1B1-EC03-86AA-C1F7-D82E2ADF3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4857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Hallgate</a:t>
              </a:r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25E6E952-8870-76F4-B459-168027CB2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333" y="2562225"/>
              <a:ext cx="4238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Wrens</a:t>
              </a:r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79B0A581-4585-E218-E7DF-C27D4F0BF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3810000"/>
              <a:ext cx="4460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Elmore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9067DD6-5C0D-A185-C4A9-6008D9853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3962400"/>
              <a:ext cx="347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York</a:t>
              </a:r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1D2B2A0B-187C-428C-F488-B2207E679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3810000"/>
              <a:ext cx="441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Gallion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CD56BC25-D55A-557D-0644-F12A1BBDF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Bay Springs</a:t>
              </a:r>
            </a:p>
          </p:txBody>
        </p:sp>
        <p:sp>
          <p:nvSpPr>
            <p:cNvPr id="34" name="TextBox 44">
              <a:extLst>
                <a:ext uri="{FF2B5EF4-FFF2-40B4-BE49-F238E27FC236}">
                  <a16:creationId xmlns:a16="http://schemas.microsoft.com/office/drawing/2014/main" id="{3EE526C5-2BBE-76DD-71D8-7B947C3A7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793F97C-7D7C-BB00-37B0-B37E1093DDEF}"/>
                </a:ext>
              </a:extLst>
            </p:cNvPr>
            <p:cNvSpPr/>
            <p:nvPr/>
          </p:nvSpPr>
          <p:spPr>
            <a:xfrm>
              <a:off x="8229600" y="3886200"/>
              <a:ext cx="76200" cy="76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Box 46">
              <a:extLst>
                <a:ext uri="{FF2B5EF4-FFF2-40B4-BE49-F238E27FC236}">
                  <a16:creationId xmlns:a16="http://schemas.microsoft.com/office/drawing/2014/main" id="{DE810AA7-694F-8850-3857-8AE06EFDA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3657600"/>
              <a:ext cx="4048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Elba</a:t>
              </a:r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CFED6B7F-21AB-050A-E81D-95FC1434E655}"/>
                </a:ext>
              </a:extLst>
            </p:cNvPr>
            <p:cNvSpPr/>
            <p:nvPr/>
          </p:nvSpPr>
          <p:spPr>
            <a:xfrm>
              <a:off x="6705600" y="2133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48">
              <a:extLst>
                <a:ext uri="{FF2B5EF4-FFF2-40B4-BE49-F238E27FC236}">
                  <a16:creationId xmlns:a16="http://schemas.microsoft.com/office/drawing/2014/main" id="{B6B0AE07-73E3-1E95-2919-4B6F715B6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4968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Hartwell</a:t>
              </a:r>
            </a:p>
          </p:txBody>
        </p:sp>
        <p:sp>
          <p:nvSpPr>
            <p:cNvPr id="39" name="TextBox 50">
              <a:extLst>
                <a:ext uri="{FF2B5EF4-FFF2-40B4-BE49-F238E27FC236}">
                  <a16:creationId xmlns:a16="http://schemas.microsoft.com/office/drawing/2014/main" id="{3CC25190-2E16-D45C-CFAE-24315E01E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102381">
              <a:off x="6374647" y="2507135"/>
              <a:ext cx="77938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Elba Express</a:t>
              </a:r>
            </a:p>
          </p:txBody>
        </p:sp>
        <p:sp>
          <p:nvSpPr>
            <p:cNvPr id="40" name="TextBox 51">
              <a:extLst>
                <a:ext uri="{FF2B5EF4-FFF2-40B4-BE49-F238E27FC236}">
                  <a16:creationId xmlns:a16="http://schemas.microsoft.com/office/drawing/2014/main" id="{1771716F-D155-CC12-5359-09C1086DD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86000"/>
              <a:ext cx="3889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Aiken</a:t>
              </a:r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92CBCFF2-6EEC-A56A-5465-0D7D5A5D30CB}"/>
                </a:ext>
              </a:extLst>
            </p:cNvPr>
            <p:cNvSpPr/>
            <p:nvPr/>
          </p:nvSpPr>
          <p:spPr>
            <a:xfrm>
              <a:off x="4876800" y="3886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23FCF8BF-C71C-DC2D-0535-EAE433697564}"/>
                </a:ext>
              </a:extLst>
            </p:cNvPr>
            <p:cNvSpPr/>
            <p:nvPr/>
          </p:nvSpPr>
          <p:spPr>
            <a:xfrm>
              <a:off x="5658950" y="4633912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ABA777B7-EDE7-BBB3-E5FA-FD15A8B8E0C8}"/>
                </a:ext>
              </a:extLst>
            </p:cNvPr>
            <p:cNvSpPr/>
            <p:nvPr/>
          </p:nvSpPr>
          <p:spPr>
            <a:xfrm>
              <a:off x="6096000" y="5029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Box 55">
              <a:extLst>
                <a:ext uri="{FF2B5EF4-FFF2-40B4-BE49-F238E27FC236}">
                  <a16:creationId xmlns:a16="http://schemas.microsoft.com/office/drawing/2014/main" id="{8AC7B56F-F909-98E0-6454-9C6FAB0AA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3962400"/>
              <a:ext cx="604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Holy Trinity</a:t>
              </a:r>
            </a:p>
          </p:txBody>
        </p:sp>
        <p:sp>
          <p:nvSpPr>
            <p:cNvPr id="45" name="TextBox 56">
              <a:extLst>
                <a:ext uri="{FF2B5EF4-FFF2-40B4-BE49-F238E27FC236}">
                  <a16:creationId xmlns:a16="http://schemas.microsoft.com/office/drawing/2014/main" id="{9AEED1CE-9610-8FF7-1F4C-22220CF3C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5467" y="4572000"/>
              <a:ext cx="4333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Albany</a:t>
              </a:r>
            </a:p>
          </p:txBody>
        </p:sp>
        <p:sp>
          <p:nvSpPr>
            <p:cNvPr id="46" name="TextBox 57">
              <a:extLst>
                <a:ext uri="{FF2B5EF4-FFF2-40B4-BE49-F238E27FC236}">
                  <a16:creationId xmlns:a16="http://schemas.microsoft.com/office/drawing/2014/main" id="{ED9DE9D6-79BB-9DB4-542F-5821ECA68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5029200"/>
              <a:ext cx="3619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Pavo</a:t>
              </a:r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8823C709-F1B5-06DC-6DC7-2FF3E5220D81}"/>
                </a:ext>
              </a:extLst>
            </p:cNvPr>
            <p:cNvSpPr/>
            <p:nvPr/>
          </p:nvSpPr>
          <p:spPr>
            <a:xfrm>
              <a:off x="7818438" y="4062412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6B64FCFB-6EE2-682C-1808-B6D7B60E27D4}"/>
                </a:ext>
              </a:extLst>
            </p:cNvPr>
            <p:cNvSpPr/>
            <p:nvPr/>
          </p:nvSpPr>
          <p:spPr>
            <a:xfrm>
              <a:off x="7662069" y="4826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AC38634-D7C1-8A27-EBBE-D66DFC21EDD6}"/>
                </a:ext>
              </a:extLst>
            </p:cNvPr>
            <p:cNvSpPr txBox="1"/>
            <p:nvPr/>
          </p:nvSpPr>
          <p:spPr>
            <a:xfrm>
              <a:off x="7086600" y="4724400"/>
              <a:ext cx="56297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Brookman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4029066-1B03-ED9F-F966-1014DF79BEED}"/>
                </a:ext>
              </a:extLst>
            </p:cNvPr>
            <p:cNvSpPr txBox="1"/>
            <p:nvPr/>
          </p:nvSpPr>
          <p:spPr>
            <a:xfrm>
              <a:off x="7554660" y="3886200"/>
              <a:ext cx="51167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/>
                <a:t>Riceboro</a:t>
              </a:r>
              <a:endParaRPr lang="en-US" sz="7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E3EE32F-6F0E-F6E6-58BB-AAD508BA13E3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1F3D346-3024-2A0C-0382-D0F929DA669F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C5F221E-FCDC-F4B8-C469-2F5DDD1E24FB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5DCB0468-1552-E3E0-4F7B-EAFD933F43C6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lowchart: Extract 57">
                <a:extLst>
                  <a:ext uri="{FF2B5EF4-FFF2-40B4-BE49-F238E27FC236}">
                    <a16:creationId xmlns:a16="http://schemas.microsoft.com/office/drawing/2014/main" id="{EEF6DD66-5B46-D1F1-57A9-CDE423FA3D19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9F2B7F-9468-61CA-FCCE-8AB843DF6D1D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" name="Line Callout 1 60">
            <a:extLst>
              <a:ext uri="{FF2B5EF4-FFF2-40B4-BE49-F238E27FC236}">
                <a16:creationId xmlns:a16="http://schemas.microsoft.com/office/drawing/2014/main" id="{2C9B10F5-4A44-CCCC-45F3-68D8BB0EE950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</p:spTree>
    <p:extLst>
      <p:ext uri="{BB962C8B-B14F-4D97-AF65-F5344CB8AC3E}">
        <p14:creationId xmlns:p14="http://schemas.microsoft.com/office/powerpoint/2010/main" val="456179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D9BEE8-DDED-3493-D736-ABCB4301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1B8523-0A6E-1E5F-A990-1FAD415D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Louisiana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FDB6B-6EF8-ECB9-B2DB-63D361D597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  <a:p>
            <a:endParaRPr lang="en-US" dirty="0"/>
          </a:p>
        </p:txBody>
      </p:sp>
      <p:pic>
        <p:nvPicPr>
          <p:cNvPr id="7" name="Content Placeholder 4" descr="South LA system.bmp">
            <a:extLst>
              <a:ext uri="{FF2B5EF4-FFF2-40B4-BE49-F238E27FC236}">
                <a16:creationId xmlns:a16="http://schemas.microsoft.com/office/drawing/2014/main" id="{83AD790F-F077-ADFE-444B-E3C5D16ABE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9099" y="1203260"/>
            <a:ext cx="6934200" cy="523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212B625-A7A7-850B-45FF-0A4B3B2D3579}"/>
              </a:ext>
            </a:extLst>
          </p:cNvPr>
          <p:cNvSpPr/>
          <p:nvPr/>
        </p:nvSpPr>
        <p:spPr>
          <a:xfrm>
            <a:off x="6155436" y="4514914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20A4672-C708-2838-BE6A-22E86B3F1C05}"/>
              </a:ext>
            </a:extLst>
          </p:cNvPr>
          <p:cNvSpPr/>
          <p:nvPr/>
        </p:nvSpPr>
        <p:spPr>
          <a:xfrm>
            <a:off x="5702469" y="5218176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FFA87DA-ED3D-57FC-07D4-D3FF4A1F6E57}"/>
              </a:ext>
            </a:extLst>
          </p:cNvPr>
          <p:cNvSpPr/>
          <p:nvPr/>
        </p:nvSpPr>
        <p:spPr>
          <a:xfrm>
            <a:off x="7412736" y="3529076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D698A26-0A29-0167-728A-26EE9A906E6E}"/>
              </a:ext>
            </a:extLst>
          </p:cNvPr>
          <p:cNvSpPr/>
          <p:nvPr/>
        </p:nvSpPr>
        <p:spPr>
          <a:xfrm>
            <a:off x="7869936" y="4913376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26B7B60-4D7B-F5EA-5AA9-B502865790CC}"/>
              </a:ext>
            </a:extLst>
          </p:cNvPr>
          <p:cNvSpPr/>
          <p:nvPr/>
        </p:nvSpPr>
        <p:spPr>
          <a:xfrm>
            <a:off x="7869936" y="2093976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6F0975F3-9920-ADFD-37AE-CE61D4863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061" y="5551521"/>
            <a:ext cx="5508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dirty="0"/>
              <a:t>Shadyside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875A2E3C-68CE-98B6-F43C-63AAE53E8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603" y="4618101"/>
            <a:ext cx="6508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White Castle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A256A1E2-AD43-3A1A-99BE-05C902753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5" y="3445997"/>
            <a:ext cx="6016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Franklinton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1521F4C-24AF-D250-EA3C-F83B7810D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869" y="5018151"/>
            <a:ext cx="3571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Toca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1132A4E3-3C2E-FC53-B5E1-1197CD793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784" y="2187109"/>
            <a:ext cx="5191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 err="1"/>
              <a:t>Gwinville</a:t>
            </a:r>
            <a:endParaRPr lang="en-US" sz="700" dirty="0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6A3164F1-FA64-481C-E52D-14EE6519B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136" y="3236976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LA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6D27E783-8C6A-BD04-7178-3C192A41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736" y="3084576"/>
            <a:ext cx="487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MS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F73ECF05-E700-9516-C62E-499A74BAC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736" y="4456176"/>
            <a:ext cx="7191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</a:rPr>
              <a:t>West Leg</a:t>
            </a: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1D2867E5-9AB4-8CF4-0163-E8385981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136" y="5218176"/>
            <a:ext cx="6572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</a:rPr>
              <a:t>East Leg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C08B6B85-7B60-7256-D77A-1C5C984E59FF}"/>
              </a:ext>
            </a:extLst>
          </p:cNvPr>
          <p:cNvSpPr/>
          <p:nvPr/>
        </p:nvSpPr>
        <p:spPr>
          <a:xfrm>
            <a:off x="7633181" y="2689303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0E08FB-FBFC-1906-4486-BB1CDF283568}"/>
              </a:ext>
            </a:extLst>
          </p:cNvPr>
          <p:cNvSpPr txBox="1"/>
          <p:nvPr/>
        </p:nvSpPr>
        <p:spPr>
          <a:xfrm>
            <a:off x="7671281" y="2627376"/>
            <a:ext cx="5790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Pearl River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0D9B1B-C366-BA72-8768-8E5E44949E83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BA6843-72BF-FB8B-C3CB-9F660A92FC08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5A55D5DA-D5DA-9159-7E9F-2E4F6C041E71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lowchart: Extract 27">
              <a:extLst>
                <a:ext uri="{FF2B5EF4-FFF2-40B4-BE49-F238E27FC236}">
                  <a16:creationId xmlns:a16="http://schemas.microsoft.com/office/drawing/2014/main" id="{56DD8AF4-E6DF-D3D2-7411-DA66011E9D03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Line Callout 1 60">
            <a:extLst>
              <a:ext uri="{FF2B5EF4-FFF2-40B4-BE49-F238E27FC236}">
                <a16:creationId xmlns:a16="http://schemas.microsoft.com/office/drawing/2014/main" id="{F70D9FEF-F45B-16DE-AECB-0EC55D2130D3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</p:spTree>
    <p:extLst>
      <p:ext uri="{BB962C8B-B14F-4D97-AF65-F5344CB8AC3E}">
        <p14:creationId xmlns:p14="http://schemas.microsoft.com/office/powerpoint/2010/main" val="276656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91F3E7-980E-AB63-AB41-FCE72621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17086A-9FB3-0578-FD0F-73676346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Louisiana System Maint.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7E48-630D-FDA2-97E7-A65CC5E20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2E5593-4477-9788-434F-15E0D61A6126}"/>
              </a:ext>
            </a:extLst>
          </p:cNvPr>
          <p:cNvGrpSpPr/>
          <p:nvPr/>
        </p:nvGrpSpPr>
        <p:grpSpPr>
          <a:xfrm>
            <a:off x="2398751" y="1106898"/>
            <a:ext cx="6934200" cy="5234116"/>
            <a:chOff x="166688" y="532063"/>
            <a:chExt cx="6934200" cy="5234116"/>
          </a:xfrm>
        </p:grpSpPr>
        <p:pic>
          <p:nvPicPr>
            <p:cNvPr id="24" name="Content Placeholder 4" descr="South LA system.bmp">
              <a:extLst>
                <a:ext uri="{FF2B5EF4-FFF2-40B4-BE49-F238E27FC236}">
                  <a16:creationId xmlns:a16="http://schemas.microsoft.com/office/drawing/2014/main" id="{5ACF103F-6367-3A92-D523-4ACF3342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688" y="532063"/>
              <a:ext cx="6934200" cy="5234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0A65D20E-5EFF-0A6B-2A46-FDA977B6D8F6}"/>
                </a:ext>
              </a:extLst>
            </p:cNvPr>
            <p:cNvSpPr/>
            <p:nvPr/>
          </p:nvSpPr>
          <p:spPr>
            <a:xfrm>
              <a:off x="3924300" y="3792538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09A2BA29-5143-B194-A164-E0BEF741668D}"/>
                </a:ext>
              </a:extLst>
            </p:cNvPr>
            <p:cNvSpPr/>
            <p:nvPr/>
          </p:nvSpPr>
          <p:spPr>
            <a:xfrm>
              <a:off x="3471333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055E1E40-9F48-41FB-123E-34F6AC0012DC}"/>
                </a:ext>
              </a:extLst>
            </p:cNvPr>
            <p:cNvSpPr/>
            <p:nvPr/>
          </p:nvSpPr>
          <p:spPr>
            <a:xfrm>
              <a:off x="5181600" y="28067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8235F791-B484-4778-2A0F-44D11690DF67}"/>
                </a:ext>
              </a:extLst>
            </p:cNvPr>
            <p:cNvSpPr/>
            <p:nvPr/>
          </p:nvSpPr>
          <p:spPr>
            <a:xfrm>
              <a:off x="5638800" y="4191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A54894A8-073D-162C-E98C-8CA3BA9E3FB4}"/>
                </a:ext>
              </a:extLst>
            </p:cNvPr>
            <p:cNvSpPr/>
            <p:nvPr/>
          </p:nvSpPr>
          <p:spPr>
            <a:xfrm>
              <a:off x="5638800" y="1371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BD599E42-6D7E-6279-A916-4CE5ABEB5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2925" y="4829145"/>
              <a:ext cx="55086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 dirty="0"/>
                <a:t>Shadyside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69F71300-6F5B-DEEB-DFC6-067DCFBBB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467" y="3895725"/>
              <a:ext cx="6508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White Castle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74243CE-C040-0CEA-C967-CB7E07C9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999" y="2723621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Franklinton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39C5C361-08FB-7B63-2378-892E8FCF3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733" y="4295775"/>
              <a:ext cx="357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Toca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A9348972-E7BC-F4F2-8091-52CB683A5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648" y="1464733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 err="1"/>
                <a:t>Gwinville</a:t>
              </a:r>
              <a:endParaRPr lang="en-US" sz="700" dirty="0"/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565584F1-0C8A-17E5-3542-5D069B4BE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5146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LA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6DAA1345-4852-9CEC-573F-F12A5EE01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23622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MS</a:t>
              </a: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1594863E-FF09-9F02-AFE8-D7C24B4B7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733800"/>
              <a:ext cx="71913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West Leg</a:t>
              </a: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B8E21BD4-4165-1601-3D20-05B296779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4495800"/>
              <a:ext cx="6572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East Leg</a:t>
              </a: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D469CFA9-6A66-50D6-DE0C-9448C4E99A62}"/>
                </a:ext>
              </a:extLst>
            </p:cNvPr>
            <p:cNvSpPr/>
            <p:nvPr/>
          </p:nvSpPr>
          <p:spPr>
            <a:xfrm>
              <a:off x="5402045" y="1966927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C41A17-B879-F732-F2CD-8B674E9D92D0}"/>
                </a:ext>
              </a:extLst>
            </p:cNvPr>
            <p:cNvSpPr txBox="1"/>
            <p:nvPr/>
          </p:nvSpPr>
          <p:spPr>
            <a:xfrm>
              <a:off x="5440145" y="1905000"/>
              <a:ext cx="57900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Pearl River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F2BC4E-95AA-786A-B7D8-28D0423C76F6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290CA4-098A-5430-C2E8-C8626BC481BD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66043FEF-6294-7B06-5851-86C38ACC06D6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Extract 29">
              <a:extLst>
                <a:ext uri="{FF2B5EF4-FFF2-40B4-BE49-F238E27FC236}">
                  <a16:creationId xmlns:a16="http://schemas.microsoft.com/office/drawing/2014/main" id="{B9A919F9-2077-0970-5841-E760C3EA7D62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Line Callout 1 60">
            <a:extLst>
              <a:ext uri="{FF2B5EF4-FFF2-40B4-BE49-F238E27FC236}">
                <a16:creationId xmlns:a16="http://schemas.microsoft.com/office/drawing/2014/main" id="{65379FC1-0DD1-743A-F6B9-B6BEAE257E6B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sp>
        <p:nvSpPr>
          <p:cNvPr id="21" name="Line Callout 1 65">
            <a:extLst>
              <a:ext uri="{FF2B5EF4-FFF2-40B4-BE49-F238E27FC236}">
                <a16:creationId xmlns:a16="http://schemas.microsoft.com/office/drawing/2014/main" id="{529B20C8-D4AB-4B36-F283-27B336D89CFE}"/>
              </a:ext>
            </a:extLst>
          </p:cNvPr>
          <p:cNvSpPr/>
          <p:nvPr/>
        </p:nvSpPr>
        <p:spPr>
          <a:xfrm>
            <a:off x="5175504" y="2463043"/>
            <a:ext cx="1932499" cy="933055"/>
          </a:xfrm>
          <a:prstGeom prst="borderCallout1">
            <a:avLst>
              <a:gd name="adj1" fmla="val 98089"/>
              <a:gd name="adj2" fmla="val 49993"/>
              <a:gd name="adj3" fmla="val 191266"/>
              <a:gd name="adj4" fmla="val 5563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on WCFLL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11-4-24 to 11-30-24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Proj-2861-north of White Castle</a:t>
            </a:r>
          </a:p>
        </p:txBody>
      </p:sp>
    </p:spTree>
    <p:extLst>
      <p:ext uri="{BB962C8B-B14F-4D97-AF65-F5344CB8AC3E}">
        <p14:creationId xmlns:p14="http://schemas.microsoft.com/office/powerpoint/2010/main" val="3034004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948C9-247D-CE07-7A36-FA0B85C7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120613-A477-EE67-ADC2-A26E0BC9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EEC 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8C6CA-28FB-55E5-AA53-5B4FAF148E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  <a:p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62A1E4A-DE4F-03FD-B82F-3E567C1B44FA}"/>
              </a:ext>
            </a:extLst>
          </p:cNvPr>
          <p:cNvGrpSpPr/>
          <p:nvPr/>
        </p:nvGrpSpPr>
        <p:grpSpPr>
          <a:xfrm>
            <a:off x="1994691" y="1569028"/>
            <a:ext cx="8202617" cy="4525963"/>
            <a:chOff x="506555" y="1600200"/>
            <a:chExt cx="8202617" cy="4525963"/>
          </a:xfrm>
        </p:grpSpPr>
        <p:pic>
          <p:nvPicPr>
            <p:cNvPr id="100" name="Content Placeholder 3" descr="system map white.bmp">
              <a:extLst>
                <a:ext uri="{FF2B5EF4-FFF2-40B4-BE49-F238E27FC236}">
                  <a16:creationId xmlns:a16="http://schemas.microsoft.com/office/drawing/2014/main" id="{B066E643-F123-8086-A50F-B9C64E9DD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555" y="1600200"/>
              <a:ext cx="8021012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9A06133-8EEC-97F5-5546-B397C4D56F39}"/>
                </a:ext>
              </a:extLst>
            </p:cNvPr>
            <p:cNvGrpSpPr/>
            <p:nvPr/>
          </p:nvGrpSpPr>
          <p:grpSpPr>
            <a:xfrm>
              <a:off x="609600" y="1600200"/>
              <a:ext cx="8099572" cy="4298722"/>
              <a:chOff x="609600" y="1600200"/>
              <a:chExt cx="8099572" cy="4298722"/>
            </a:xfrm>
          </p:grpSpPr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87C64075-FFD2-425A-D211-AA5623642DFD}"/>
                  </a:ext>
                </a:extLst>
              </p:cNvPr>
              <p:cNvSpPr/>
              <p:nvPr/>
            </p:nvSpPr>
            <p:spPr>
              <a:xfrm>
                <a:off x="6096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811080F1-5811-77BC-E38C-583F10595873}"/>
                  </a:ext>
                </a:extLst>
              </p:cNvPr>
              <p:cNvSpPr/>
              <p:nvPr/>
            </p:nvSpPr>
            <p:spPr>
              <a:xfrm>
                <a:off x="990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08B386D1-205B-DF31-D082-10ADDCBB10DD}"/>
                  </a:ext>
                </a:extLst>
              </p:cNvPr>
              <p:cNvSpPr/>
              <p:nvPr/>
            </p:nvSpPr>
            <p:spPr>
              <a:xfrm>
                <a:off x="2362200" y="3352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EC159C49-47C3-3280-B05E-3A00F9FE876C}"/>
                  </a:ext>
                </a:extLst>
              </p:cNvPr>
              <p:cNvSpPr/>
              <p:nvPr/>
            </p:nvSpPr>
            <p:spPr>
              <a:xfrm>
                <a:off x="2971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6846ADD9-F4EE-7E7D-0615-850798019E81}"/>
                  </a:ext>
                </a:extLst>
              </p:cNvPr>
              <p:cNvSpPr/>
              <p:nvPr/>
            </p:nvSpPr>
            <p:spPr>
              <a:xfrm>
                <a:off x="35052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EA7340D3-6B16-3AB3-4AAB-3F93622A6EEC}"/>
                  </a:ext>
                </a:extLst>
              </p:cNvPr>
              <p:cNvSpPr/>
              <p:nvPr/>
            </p:nvSpPr>
            <p:spPr>
              <a:xfrm>
                <a:off x="4038600" y="2971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F63D1501-F721-D940-6131-CE825A99A3BD}"/>
                  </a:ext>
                </a:extLst>
              </p:cNvPr>
              <p:cNvSpPr/>
              <p:nvPr/>
            </p:nvSpPr>
            <p:spPr>
              <a:xfrm>
                <a:off x="4267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EAC1391D-3673-A4A9-8736-955F29BE9E35}"/>
                  </a:ext>
                </a:extLst>
              </p:cNvPr>
              <p:cNvSpPr/>
              <p:nvPr/>
            </p:nvSpPr>
            <p:spPr>
              <a:xfrm>
                <a:off x="45720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04BB2EAC-8D14-E421-8C9A-A476F5133A14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B5A2F8E0-CE70-4087-E273-E21858A21034}"/>
                  </a:ext>
                </a:extLst>
              </p:cNvPr>
              <p:cNvSpPr/>
              <p:nvPr/>
            </p:nvSpPr>
            <p:spPr>
              <a:xfrm>
                <a:off x="51816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C07D345C-F624-C013-419D-E0D7710E1BC9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C8D3AFEF-C0C4-1C80-9C82-3D9623FC7BAA}"/>
                  </a:ext>
                </a:extLst>
              </p:cNvPr>
              <p:cNvSpPr/>
              <p:nvPr/>
            </p:nvSpPr>
            <p:spPr>
              <a:xfrm>
                <a:off x="5715000" y="2667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804216BE-5BE0-5561-D050-8247B62B7E68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6C7AC3CD-CB34-585B-E029-6FBCE8571520}"/>
                  </a:ext>
                </a:extLst>
              </p:cNvPr>
              <p:cNvSpPr/>
              <p:nvPr/>
            </p:nvSpPr>
            <p:spPr>
              <a:xfrm>
                <a:off x="2971800" y="4038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8D344DE0-D92C-819C-277D-3155421A2A78}"/>
                  </a:ext>
                </a:extLst>
              </p:cNvPr>
              <p:cNvSpPr/>
              <p:nvPr/>
            </p:nvSpPr>
            <p:spPr>
              <a:xfrm>
                <a:off x="3352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33849B46-2B9E-0DAF-7B75-FCC62CCED63A}"/>
                  </a:ext>
                </a:extLst>
              </p:cNvPr>
              <p:cNvSpPr/>
              <p:nvPr/>
            </p:nvSpPr>
            <p:spPr>
              <a:xfrm>
                <a:off x="37338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9D36D807-D5F1-506C-DB1D-B9DC965BA4EE}"/>
                  </a:ext>
                </a:extLst>
              </p:cNvPr>
              <p:cNvSpPr/>
              <p:nvPr/>
            </p:nvSpPr>
            <p:spPr>
              <a:xfrm>
                <a:off x="4038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E6873277-8C4B-8ED4-2D06-788570106E81}"/>
                  </a:ext>
                </a:extLst>
              </p:cNvPr>
              <p:cNvSpPr/>
              <p:nvPr/>
            </p:nvSpPr>
            <p:spPr>
              <a:xfrm>
                <a:off x="43434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D0A17508-6E76-4CD0-B553-16973F245DF7}"/>
                  </a:ext>
                </a:extLst>
              </p:cNvPr>
              <p:cNvSpPr/>
              <p:nvPr/>
            </p:nvSpPr>
            <p:spPr>
              <a:xfrm>
                <a:off x="47244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6850B7D9-B2BA-5004-B675-B1869EC1F74C}"/>
                  </a:ext>
                </a:extLst>
              </p:cNvPr>
              <p:cNvSpPr/>
              <p:nvPr/>
            </p:nvSpPr>
            <p:spPr>
              <a:xfrm>
                <a:off x="52578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688A3F7-8612-A501-FB0F-E0DC61B8ED5F}"/>
                  </a:ext>
                </a:extLst>
              </p:cNvPr>
              <p:cNvSpPr/>
              <p:nvPr/>
            </p:nvSpPr>
            <p:spPr>
              <a:xfrm>
                <a:off x="57150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09B08026-4D4F-D8D2-3C5C-E805DFC419C0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645DDA06-E05C-65C3-6166-FD6403B9AF28}"/>
                  </a:ext>
                </a:extLst>
              </p:cNvPr>
              <p:cNvSpPr/>
              <p:nvPr/>
            </p:nvSpPr>
            <p:spPr>
              <a:xfrm>
                <a:off x="6400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8FF6D5E2-BA4A-EE9F-E9BB-3F43239671C4}"/>
                  </a:ext>
                </a:extLst>
              </p:cNvPr>
              <p:cNvSpPr/>
              <p:nvPr/>
            </p:nvSpPr>
            <p:spPr>
              <a:xfrm>
                <a:off x="6705600" y="3200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DD62B2DB-3EC8-E34A-1ABC-30645B22D443}"/>
                  </a:ext>
                </a:extLst>
              </p:cNvPr>
              <p:cNvSpPr/>
              <p:nvPr/>
            </p:nvSpPr>
            <p:spPr>
              <a:xfrm>
                <a:off x="7086600" y="3048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0EE33D4D-1B13-3CDE-ED9B-D483B3B077D7}"/>
                  </a:ext>
                </a:extLst>
              </p:cNvPr>
              <p:cNvSpPr/>
              <p:nvPr/>
            </p:nvSpPr>
            <p:spPr>
              <a:xfrm>
                <a:off x="74676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3933F72F-EA2F-EEE2-2AB8-E5DFAEB42C3F}"/>
                  </a:ext>
                </a:extLst>
              </p:cNvPr>
              <p:cNvSpPr/>
              <p:nvPr/>
            </p:nvSpPr>
            <p:spPr>
              <a:xfrm>
                <a:off x="5943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BA94ACA7-0192-FB16-A6FE-8C085F78F8FE}"/>
                  </a:ext>
                </a:extLst>
              </p:cNvPr>
              <p:cNvSpPr/>
              <p:nvPr/>
            </p:nvSpPr>
            <p:spPr>
              <a:xfrm>
                <a:off x="6477000" y="4114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F2C066A7-E52F-1010-3428-8BD34E28E779}"/>
                  </a:ext>
                </a:extLst>
              </p:cNvPr>
              <p:cNvSpPr/>
              <p:nvPr/>
            </p:nvSpPr>
            <p:spPr>
              <a:xfrm>
                <a:off x="6858000" y="4572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86437D72-47CE-D7D4-E932-A13A7FB4101E}"/>
                  </a:ext>
                </a:extLst>
              </p:cNvPr>
              <p:cNvSpPr/>
              <p:nvPr/>
            </p:nvSpPr>
            <p:spPr>
              <a:xfrm>
                <a:off x="2819400" y="4724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169B5E20-4ECD-3CA5-EA28-71D81AF0D2B8}"/>
                  </a:ext>
                </a:extLst>
              </p:cNvPr>
              <p:cNvSpPr/>
              <p:nvPr/>
            </p:nvSpPr>
            <p:spPr>
              <a:xfrm>
                <a:off x="2209800" y="518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16DF5C86-499A-7A78-3448-DA001507BA8F}"/>
                  </a:ext>
                </a:extLst>
              </p:cNvPr>
              <p:cNvSpPr/>
              <p:nvPr/>
            </p:nvSpPr>
            <p:spPr>
              <a:xfrm>
                <a:off x="1981200" y="5486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1ABCE2DA-8618-160A-F710-F329039693E8}"/>
                  </a:ext>
                </a:extLst>
              </p:cNvPr>
              <p:cNvSpPr/>
              <p:nvPr/>
            </p:nvSpPr>
            <p:spPr>
              <a:xfrm>
                <a:off x="2971800" y="5334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4CF12043-EA56-D90D-3E43-5DBFBCEA4206}"/>
                  </a:ext>
                </a:extLst>
              </p:cNvPr>
              <p:cNvSpPr/>
              <p:nvPr/>
            </p:nvSpPr>
            <p:spPr>
              <a:xfrm>
                <a:off x="8001000" y="4419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D1DE51B5-40B1-9E78-C32F-2001CBDDF503}"/>
                  </a:ext>
                </a:extLst>
              </p:cNvPr>
              <p:cNvSpPr/>
              <p:nvPr/>
            </p:nvSpPr>
            <p:spPr>
              <a:xfrm>
                <a:off x="80772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B831383E-AFA0-8E58-3E0D-98F2C2C44A34}"/>
                  </a:ext>
                </a:extLst>
              </p:cNvPr>
              <p:cNvSpPr/>
              <p:nvPr/>
            </p:nvSpPr>
            <p:spPr>
              <a:xfrm>
                <a:off x="58674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lowchart: Extract 41">
                <a:extLst>
                  <a:ext uri="{FF2B5EF4-FFF2-40B4-BE49-F238E27FC236}">
                    <a16:creationId xmlns:a16="http://schemas.microsoft.com/office/drawing/2014/main" id="{9A38AEBF-B641-A2FA-3C02-1D89DB66039F}"/>
                  </a:ext>
                </a:extLst>
              </p:cNvPr>
              <p:cNvSpPr/>
              <p:nvPr/>
            </p:nvSpPr>
            <p:spPr>
              <a:xfrm>
                <a:off x="914400" y="34290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lowchart: Extract 42">
                <a:extLst>
                  <a:ext uri="{FF2B5EF4-FFF2-40B4-BE49-F238E27FC236}">
                    <a16:creationId xmlns:a16="http://schemas.microsoft.com/office/drawing/2014/main" id="{CDDD5723-1656-4993-515E-31EAAD0E9E1B}"/>
                  </a:ext>
                </a:extLst>
              </p:cNvPr>
              <p:cNvSpPr/>
              <p:nvPr/>
            </p:nvSpPr>
            <p:spPr>
              <a:xfrm>
                <a:off x="3733800" y="25146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TextBox 49">
                <a:extLst>
                  <a:ext uri="{FF2B5EF4-FFF2-40B4-BE49-F238E27FC236}">
                    <a16:creationId xmlns:a16="http://schemas.microsoft.com/office/drawing/2014/main" id="{FC9F4FB2-43F5-7895-58D6-F27617A307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4267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45" name="TextBox 50">
                <a:extLst>
                  <a:ext uri="{FF2B5EF4-FFF2-40B4-BE49-F238E27FC236}">
                    <a16:creationId xmlns:a16="http://schemas.microsoft.com/office/drawing/2014/main" id="{165C7F44-DB5D-9B77-B611-9FDDD4ABC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2438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46" name="TextBox 51">
                <a:extLst>
                  <a:ext uri="{FF2B5EF4-FFF2-40B4-BE49-F238E27FC236}">
                    <a16:creationId xmlns:a16="http://schemas.microsoft.com/office/drawing/2014/main" id="{71F1F6E4-C8E6-E46B-58DE-10EC2F5077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4038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47" name="TextBox 52">
                <a:extLst>
                  <a:ext uri="{FF2B5EF4-FFF2-40B4-BE49-F238E27FC236}">
                    <a16:creationId xmlns:a16="http://schemas.microsoft.com/office/drawing/2014/main" id="{5CDB95D7-7E04-6DD8-815C-5084F1BB2C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3622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48" name="TextBox 53">
                <a:extLst>
                  <a:ext uri="{FF2B5EF4-FFF2-40B4-BE49-F238E27FC236}">
                    <a16:creationId xmlns:a16="http://schemas.microsoft.com/office/drawing/2014/main" id="{C7560CAB-98D8-06B3-259D-C39198F1C5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5029200"/>
                <a:ext cx="3889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FL</a:t>
                </a: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4BFC8B26-B26D-239A-54FA-DD19FF8B898B}"/>
                  </a:ext>
                </a:extLst>
              </p:cNvPr>
              <p:cNvSpPr/>
              <p:nvPr/>
            </p:nvSpPr>
            <p:spPr>
              <a:xfrm>
                <a:off x="72390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TextBox 55">
                <a:extLst>
                  <a:ext uri="{FF2B5EF4-FFF2-40B4-BE49-F238E27FC236}">
                    <a16:creationId xmlns:a16="http://schemas.microsoft.com/office/drawing/2014/main" id="{832243DF-FF26-81A4-DB82-040180447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3886200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51" name="TextBox 56">
                <a:extLst>
                  <a:ext uri="{FF2B5EF4-FFF2-40B4-BE49-F238E27FC236}">
                    <a16:creationId xmlns:a16="http://schemas.microsoft.com/office/drawing/2014/main" id="{9D91FFDF-F932-98B4-86DC-E0E280ECA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4953000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52" name="TextBox 57">
                <a:extLst>
                  <a:ext uri="{FF2B5EF4-FFF2-40B4-BE49-F238E27FC236}">
                    <a16:creationId xmlns:a16="http://schemas.microsoft.com/office/drawing/2014/main" id="{250C394D-BC4F-25C9-6A3C-C25F8541D6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276600"/>
                <a:ext cx="584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Bear Creek</a:t>
                </a:r>
              </a:p>
            </p:txBody>
          </p:sp>
          <p:sp>
            <p:nvSpPr>
              <p:cNvPr id="53" name="TextBox 58">
                <a:extLst>
                  <a:ext uri="{FF2B5EF4-FFF2-40B4-BE49-F238E27FC236}">
                    <a16:creationId xmlns:a16="http://schemas.microsoft.com/office/drawing/2014/main" id="{9CC21FCD-1FE2-D46A-2EA0-E91092E26F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362200"/>
                <a:ext cx="4699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</a:t>
                </a:r>
              </a:p>
            </p:txBody>
          </p:sp>
          <p:sp>
            <p:nvSpPr>
              <p:cNvPr id="54" name="TextBox 59">
                <a:extLst>
                  <a:ext uri="{FF2B5EF4-FFF2-40B4-BE49-F238E27FC236}">
                    <a16:creationId xmlns:a16="http://schemas.microsoft.com/office/drawing/2014/main" id="{AD4FB484-C8B6-F44D-7E4A-80C36C7C89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600200"/>
                <a:ext cx="6540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Chattanooga</a:t>
                </a:r>
              </a:p>
            </p:txBody>
          </p:sp>
          <p:sp>
            <p:nvSpPr>
              <p:cNvPr id="55" name="TextBox 60">
                <a:extLst>
                  <a:ext uri="{FF2B5EF4-FFF2-40B4-BE49-F238E27FC236}">
                    <a16:creationId xmlns:a16="http://schemas.microsoft.com/office/drawing/2014/main" id="{944EB948-2AB1-A44D-A11D-C6F48C8A6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26670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56" name="TextBox 61">
                <a:extLst>
                  <a:ext uri="{FF2B5EF4-FFF2-40B4-BE49-F238E27FC236}">
                    <a16:creationId xmlns:a16="http://schemas.microsoft.com/office/drawing/2014/main" id="{05DDA294-6432-B69E-CFF1-881EC0A7E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57" name="TextBox 62">
                <a:extLst>
                  <a:ext uri="{FF2B5EF4-FFF2-40B4-BE49-F238E27FC236}">
                    <a16:creationId xmlns:a16="http://schemas.microsoft.com/office/drawing/2014/main" id="{627CA58E-DCA1-D754-1983-3ABAA39A19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4191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A3B4EC-02F6-D3DA-E07B-E4C3815E2C0B}"/>
                  </a:ext>
                </a:extLst>
              </p:cNvPr>
              <p:cNvSpPr/>
              <p:nvPr/>
            </p:nvSpPr>
            <p:spPr>
              <a:xfrm>
                <a:off x="8382000" y="36576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TextBox 64">
                <a:extLst>
                  <a:ext uri="{FF2B5EF4-FFF2-40B4-BE49-F238E27FC236}">
                    <a16:creationId xmlns:a16="http://schemas.microsoft.com/office/drawing/2014/main" id="{D0D89052-83F0-40E8-CFE7-BAE093FDAF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5800" y="3429000"/>
                <a:ext cx="38417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Elba</a:t>
                </a:r>
              </a:p>
            </p:txBody>
          </p:sp>
          <p:sp>
            <p:nvSpPr>
              <p:cNvPr id="60" name="TextBox 65">
                <a:extLst>
                  <a:ext uri="{FF2B5EF4-FFF2-40B4-BE49-F238E27FC236}">
                    <a16:creationId xmlns:a16="http://schemas.microsoft.com/office/drawing/2014/main" id="{A320B966-04E5-7B44-838E-3C797EB34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133600"/>
                <a:ext cx="4143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SC</a:t>
                </a:r>
              </a:p>
            </p:txBody>
          </p:sp>
          <p:sp>
            <p:nvSpPr>
              <p:cNvPr id="61" name="TextBox 66">
                <a:extLst>
                  <a:ext uri="{FF2B5EF4-FFF2-40B4-BE49-F238E27FC236}">
                    <a16:creationId xmlns:a16="http://schemas.microsoft.com/office/drawing/2014/main" id="{C3BC94FE-B893-8D02-2051-3DF62C2756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5146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62" name="TextBox 67">
                <a:extLst>
                  <a:ext uri="{FF2B5EF4-FFF2-40B4-BE49-F238E27FC236}">
                    <a16:creationId xmlns:a16="http://schemas.microsoft.com/office/drawing/2014/main" id="{3BFE18FA-4045-0660-6447-7A570B77A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024734">
                <a:off x="6933512" y="2620704"/>
                <a:ext cx="779381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Elba</a:t>
                </a:r>
                <a:r>
                  <a:rPr lang="en-US" sz="900" dirty="0"/>
                  <a:t> </a:t>
                </a:r>
                <a:r>
                  <a:rPr lang="en-US" sz="900" b="1" dirty="0">
                    <a:solidFill>
                      <a:srgbClr val="FF0000"/>
                    </a:solidFill>
                  </a:rPr>
                  <a:t>Express</a:t>
                </a:r>
              </a:p>
            </p:txBody>
          </p:sp>
          <p:sp>
            <p:nvSpPr>
              <p:cNvPr id="63" name="TextBox 64">
                <a:extLst>
                  <a:ext uri="{FF2B5EF4-FFF2-40B4-BE49-F238E27FC236}">
                    <a16:creationId xmlns:a16="http://schemas.microsoft.com/office/drawing/2014/main" id="{627923AE-15E5-7621-1371-8BA3F5D2D3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2286000"/>
                <a:ext cx="16002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North System</a:t>
                </a:r>
              </a:p>
            </p:txBody>
          </p:sp>
          <p:sp>
            <p:nvSpPr>
              <p:cNvPr id="64" name="TextBox 65">
                <a:extLst>
                  <a:ext uri="{FF2B5EF4-FFF2-40B4-BE49-F238E27FC236}">
                    <a16:creationId xmlns:a16="http://schemas.microsoft.com/office/drawing/2014/main" id="{446F89A0-09F9-3F43-7CCC-B217C7641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648200"/>
                <a:ext cx="1838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Louisiana</a:t>
                </a:r>
              </a:p>
            </p:txBody>
          </p:sp>
          <p:sp>
            <p:nvSpPr>
              <p:cNvPr id="65" name="TextBox 66">
                <a:extLst>
                  <a:ext uri="{FF2B5EF4-FFF2-40B4-BE49-F238E27FC236}">
                    <a16:creationId xmlns:a16="http://schemas.microsoft.com/office/drawing/2014/main" id="{FEA2B14D-DA87-363D-DAEF-A661268AB1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733800"/>
                <a:ext cx="16208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South System</a:t>
                </a:r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:a16="http://schemas.microsoft.com/office/drawing/2014/main" id="{E74AC86E-DB8F-4C6C-8E55-0E94803210E6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BAFC820-9720-B6A3-CEC5-15012C7537BA}"/>
                  </a:ext>
                </a:extLst>
              </p:cNvPr>
              <p:cNvSpPr txBox="1"/>
              <p:nvPr/>
            </p:nvSpPr>
            <p:spPr>
              <a:xfrm>
                <a:off x="2895600" y="43434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Pearl River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049CB36-B88E-A688-42DE-EAAF5F7790A0}"/>
                  </a:ext>
                </a:extLst>
              </p:cNvPr>
              <p:cNvSpPr txBox="1"/>
              <p:nvPr/>
            </p:nvSpPr>
            <p:spPr>
              <a:xfrm>
                <a:off x="2286000" y="4648200"/>
                <a:ext cx="60144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Franklinton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E84C7E0-5DD3-5939-04B5-83742B3A4ABF}"/>
                  </a:ext>
                </a:extLst>
              </p:cNvPr>
              <p:cNvSpPr txBox="1"/>
              <p:nvPr/>
            </p:nvSpPr>
            <p:spPr>
              <a:xfrm>
                <a:off x="2514600" y="3962400"/>
                <a:ext cx="5196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err="1"/>
                  <a:t>Gwinville</a:t>
                </a:r>
                <a:endParaRPr lang="en-US" sz="7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5CC59C2-F097-9909-7E3D-535E2B26249E}"/>
                  </a:ext>
                </a:extLst>
              </p:cNvPr>
              <p:cNvSpPr txBox="1"/>
              <p:nvPr/>
            </p:nvSpPr>
            <p:spPr>
              <a:xfrm>
                <a:off x="863600" y="3778478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Bienville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DE5A976-D8FB-6ACD-2E62-18CF6C1902E4}"/>
                  </a:ext>
                </a:extLst>
              </p:cNvPr>
              <p:cNvSpPr txBox="1"/>
              <p:nvPr/>
            </p:nvSpPr>
            <p:spPr>
              <a:xfrm>
                <a:off x="1863143" y="3237368"/>
                <a:ext cx="5196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Onward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ABC2B69-B5EA-676F-4D2A-4939D6ABDB26}"/>
                  </a:ext>
                </a:extLst>
              </p:cNvPr>
              <p:cNvSpPr txBox="1"/>
              <p:nvPr/>
            </p:nvSpPr>
            <p:spPr>
              <a:xfrm>
                <a:off x="2537042" y="3039533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Pickens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C20896A-8F47-8EBD-CBEF-4AFAD7556982}"/>
                  </a:ext>
                </a:extLst>
              </p:cNvPr>
              <p:cNvSpPr txBox="1"/>
              <p:nvPr/>
            </p:nvSpPr>
            <p:spPr>
              <a:xfrm>
                <a:off x="2520347" y="3551466"/>
                <a:ext cx="4700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Rankin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172270F-EB4E-2E07-DB69-CF4AD8968F5C}"/>
                  </a:ext>
                </a:extLst>
              </p:cNvPr>
              <p:cNvSpPr txBox="1"/>
              <p:nvPr/>
            </p:nvSpPr>
            <p:spPr>
              <a:xfrm>
                <a:off x="2569848" y="5181600"/>
                <a:ext cx="3818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Toca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0CA18D6-A81A-D43B-C55B-42241AE1F443}"/>
                  </a:ext>
                </a:extLst>
              </p:cNvPr>
              <p:cNvSpPr txBox="1"/>
              <p:nvPr/>
            </p:nvSpPr>
            <p:spPr>
              <a:xfrm>
                <a:off x="1488356" y="5683478"/>
                <a:ext cx="6351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Shady Side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42DC1CF-09F8-4AD8-6293-A02ABEF7B9D9}"/>
                  </a:ext>
                </a:extLst>
              </p:cNvPr>
              <p:cNvSpPr txBox="1"/>
              <p:nvPr/>
            </p:nvSpPr>
            <p:spPr>
              <a:xfrm>
                <a:off x="2995110" y="2902178"/>
                <a:ext cx="5709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Louisville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AD9F98F-E7FD-2CA3-9591-1AD295BBEC6E}"/>
                  </a:ext>
                </a:extLst>
              </p:cNvPr>
              <p:cNvSpPr txBox="1"/>
              <p:nvPr/>
            </p:nvSpPr>
            <p:spPr>
              <a:xfrm>
                <a:off x="3051782" y="3594556"/>
                <a:ext cx="6623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Bay Springs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CA24BB4-815A-9FE5-2B23-D2AA4BAE423D}"/>
                  </a:ext>
                </a:extLst>
              </p:cNvPr>
              <p:cNvSpPr txBox="1"/>
              <p:nvPr/>
            </p:nvSpPr>
            <p:spPr>
              <a:xfrm>
                <a:off x="3853293" y="3766910"/>
                <a:ext cx="3706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York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36A8421-280B-F6CC-8526-36619CF36FEB}"/>
                  </a:ext>
                </a:extLst>
              </p:cNvPr>
              <p:cNvSpPr txBox="1"/>
              <p:nvPr/>
            </p:nvSpPr>
            <p:spPr>
              <a:xfrm>
                <a:off x="4174834" y="3619500"/>
                <a:ext cx="479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Gallion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5B5CB92-4EAF-9AE5-28B1-DC54734B382D}"/>
                  </a:ext>
                </a:extLst>
              </p:cNvPr>
              <p:cNvSpPr txBox="1"/>
              <p:nvPr/>
            </p:nvSpPr>
            <p:spPr>
              <a:xfrm>
                <a:off x="4594463" y="3556155"/>
                <a:ext cx="4379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Selma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584C6C-D3CF-5283-28D8-B47ED475FC5F}"/>
                  </a:ext>
                </a:extLst>
              </p:cNvPr>
              <p:cNvSpPr txBox="1"/>
              <p:nvPr/>
            </p:nvSpPr>
            <p:spPr>
              <a:xfrm>
                <a:off x="5055289" y="3574822"/>
                <a:ext cx="4812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Elmore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89F76C9-E080-1DBC-E8E6-87DA18C3F8DA}"/>
                  </a:ext>
                </a:extLst>
              </p:cNvPr>
              <p:cNvSpPr txBox="1"/>
              <p:nvPr/>
            </p:nvSpPr>
            <p:spPr>
              <a:xfrm>
                <a:off x="5313974" y="3261938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Auburn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C2ED254-85CB-9FFD-F0FA-1E5A8838F106}"/>
                  </a:ext>
                </a:extLst>
              </p:cNvPr>
              <p:cNvSpPr txBox="1"/>
              <p:nvPr/>
            </p:nvSpPr>
            <p:spPr>
              <a:xfrm>
                <a:off x="5295900" y="3637866"/>
                <a:ext cx="6639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Holy Trinity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9F3D135-579C-15D4-41BD-8F3F72E7AF10}"/>
                  </a:ext>
                </a:extLst>
              </p:cNvPr>
              <p:cNvSpPr txBox="1"/>
              <p:nvPr/>
            </p:nvSpPr>
            <p:spPr>
              <a:xfrm>
                <a:off x="7044876" y="4495800"/>
                <a:ext cx="388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Pavo</a:t>
                </a:r>
              </a:p>
            </p:txBody>
          </p:sp>
          <p:sp>
            <p:nvSpPr>
              <p:cNvPr id="85" name="TextBox 35">
                <a:extLst>
                  <a:ext uri="{FF2B5EF4-FFF2-40B4-BE49-F238E27FC236}">
                    <a16:creationId xmlns:a16="http://schemas.microsoft.com/office/drawing/2014/main" id="{2200D7AF-EEA4-9F30-181B-9EF70162B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2733675"/>
                <a:ext cx="4956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Reform</a:t>
                </a:r>
              </a:p>
            </p:txBody>
          </p:sp>
          <p:sp>
            <p:nvSpPr>
              <p:cNvPr id="86" name="TextBox 36">
                <a:extLst>
                  <a:ext uri="{FF2B5EF4-FFF2-40B4-BE49-F238E27FC236}">
                    <a16:creationId xmlns:a16="http://schemas.microsoft.com/office/drawing/2014/main" id="{3B49B58B-7D01-AD3C-8A82-65B60C5763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1312" y="2608263"/>
                <a:ext cx="6735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McConnells</a:t>
                </a:r>
              </a:p>
            </p:txBody>
          </p:sp>
          <p:sp>
            <p:nvSpPr>
              <p:cNvPr id="87" name="TextBox 37">
                <a:extLst>
                  <a:ext uri="{FF2B5EF4-FFF2-40B4-BE49-F238E27FC236}">
                    <a16:creationId xmlns:a16="http://schemas.microsoft.com/office/drawing/2014/main" id="{1AFCEDAE-3C61-FA34-144A-5BAFA2D516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137" y="2871787"/>
                <a:ext cx="6527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Providence</a:t>
                </a:r>
              </a:p>
            </p:txBody>
          </p:sp>
          <p:sp>
            <p:nvSpPr>
              <p:cNvPr id="88" name="TextBox 38">
                <a:extLst>
                  <a:ext uri="{FF2B5EF4-FFF2-40B4-BE49-F238E27FC236}">
                    <a16:creationId xmlns:a16="http://schemas.microsoft.com/office/drawing/2014/main" id="{A9CF0BB2-B404-9A79-F094-B8A6C16BD9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3000" y="2555875"/>
                <a:ext cx="4924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Tarrant</a:t>
                </a:r>
              </a:p>
            </p:txBody>
          </p:sp>
          <p:sp>
            <p:nvSpPr>
              <p:cNvPr id="89" name="TextBox 39">
                <a:extLst>
                  <a:ext uri="{FF2B5EF4-FFF2-40B4-BE49-F238E27FC236}">
                    <a16:creationId xmlns:a16="http://schemas.microsoft.com/office/drawing/2014/main" id="{FDC9FFA7-B8DA-1C54-33CA-B407758D7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5581" y="2871029"/>
                <a:ext cx="51809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Pell City</a:t>
                </a:r>
              </a:p>
            </p:txBody>
          </p:sp>
          <p:sp>
            <p:nvSpPr>
              <p:cNvPr id="90" name="TextBox 40">
                <a:extLst>
                  <a:ext uri="{FF2B5EF4-FFF2-40B4-BE49-F238E27FC236}">
                    <a16:creationId xmlns:a16="http://schemas.microsoft.com/office/drawing/2014/main" id="{88EC1E71-1FAC-22B0-4AB4-54242A0A6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2836" y="2781300"/>
                <a:ext cx="74892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DeArmanville</a:t>
                </a:r>
              </a:p>
            </p:txBody>
          </p:sp>
          <p:sp>
            <p:nvSpPr>
              <p:cNvPr id="91" name="TextBox 41">
                <a:extLst>
                  <a:ext uri="{FF2B5EF4-FFF2-40B4-BE49-F238E27FC236}">
                    <a16:creationId xmlns:a16="http://schemas.microsoft.com/office/drawing/2014/main" id="{7C234D5E-D928-9204-BD2F-99FE7FAAA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3189" y="2498195"/>
                <a:ext cx="5629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Bell Mills</a:t>
                </a:r>
              </a:p>
            </p:txBody>
          </p:sp>
          <p:sp>
            <p:nvSpPr>
              <p:cNvPr id="92" name="TextBox 42">
                <a:extLst>
                  <a:ext uri="{FF2B5EF4-FFF2-40B4-BE49-F238E27FC236}">
                    <a16:creationId xmlns:a16="http://schemas.microsoft.com/office/drawing/2014/main" id="{EAA6EB8E-4534-4078-B31C-D47154857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2981" y="2071687"/>
                <a:ext cx="42832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Rome</a:t>
                </a:r>
              </a:p>
            </p:txBody>
          </p:sp>
          <p:sp>
            <p:nvSpPr>
              <p:cNvPr id="93" name="TextBox 29">
                <a:extLst>
                  <a:ext uri="{FF2B5EF4-FFF2-40B4-BE49-F238E27FC236}">
                    <a16:creationId xmlns:a16="http://schemas.microsoft.com/office/drawing/2014/main" id="{7DA6B14C-711F-131C-D462-22F1B9BA7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9621" y="3148012"/>
                <a:ext cx="5084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Ellerslie</a:t>
                </a:r>
              </a:p>
            </p:txBody>
          </p:sp>
          <p:sp>
            <p:nvSpPr>
              <p:cNvPr id="94" name="TextBox 31">
                <a:extLst>
                  <a:ext uri="{FF2B5EF4-FFF2-40B4-BE49-F238E27FC236}">
                    <a16:creationId xmlns:a16="http://schemas.microsoft.com/office/drawing/2014/main" id="{D67B6D27-9003-1A38-FCDA-50564100E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2971" y="2979509"/>
                <a:ext cx="60625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Ocmulgee</a:t>
                </a:r>
              </a:p>
            </p:txBody>
          </p:sp>
          <p:sp>
            <p:nvSpPr>
              <p:cNvPr id="95" name="TextBox 32">
                <a:extLst>
                  <a:ext uri="{FF2B5EF4-FFF2-40B4-BE49-F238E27FC236}">
                    <a16:creationId xmlns:a16="http://schemas.microsoft.com/office/drawing/2014/main" id="{C87D9C25-2FB9-1228-A75A-EF36EBDF3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1944" y="2832556"/>
                <a:ext cx="5677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Hall Gate</a:t>
                </a:r>
              </a:p>
            </p:txBody>
          </p:sp>
          <p:sp>
            <p:nvSpPr>
              <p:cNvPr id="96" name="TextBox 33">
                <a:extLst>
                  <a:ext uri="{FF2B5EF4-FFF2-40B4-BE49-F238E27FC236}">
                    <a16:creationId xmlns:a16="http://schemas.microsoft.com/office/drawing/2014/main" id="{C010D331-5565-DD5E-58A0-0C80C94A2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539" y="2862792"/>
                <a:ext cx="4571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Wrens</a:t>
                </a:r>
              </a:p>
            </p:txBody>
          </p:sp>
          <p:sp>
            <p:nvSpPr>
              <p:cNvPr id="97" name="TextBox 48">
                <a:extLst>
                  <a:ext uri="{FF2B5EF4-FFF2-40B4-BE49-F238E27FC236}">
                    <a16:creationId xmlns:a16="http://schemas.microsoft.com/office/drawing/2014/main" id="{15B1668E-2D7D-C0F6-7D7D-FEB3CC6AA6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9467" y="2303463"/>
                <a:ext cx="5405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Hartwell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40B9FAA-520F-DC55-2ABE-55AFA61FE2FD}"/>
                  </a:ext>
                </a:extLst>
              </p:cNvPr>
              <p:cNvSpPr txBox="1"/>
              <p:nvPr/>
            </p:nvSpPr>
            <p:spPr>
              <a:xfrm>
                <a:off x="8151006" y="3793867"/>
                <a:ext cx="558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Riceboro</a:t>
                </a:r>
                <a:endParaRPr lang="en-US" sz="800" dirty="0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F4D1781-99F3-C57B-4677-140A2C4CA3AC}"/>
                  </a:ext>
                </a:extLst>
              </p:cNvPr>
              <p:cNvSpPr txBox="1"/>
              <p:nvPr/>
            </p:nvSpPr>
            <p:spPr>
              <a:xfrm>
                <a:off x="7425412" y="4343399"/>
                <a:ext cx="6174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Brookman</a:t>
                </a:r>
                <a:endParaRPr lang="en-US" sz="800" dirty="0"/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D84B086-544C-570D-6F05-F824CD1D14B8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9045555-11AA-4DEB-8F35-D303977ADA6C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CE9C174C-B078-8170-3007-2001A4A2FAA4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106" name="Flowchart: Connector 105">
                <a:extLst>
                  <a:ext uri="{FF2B5EF4-FFF2-40B4-BE49-F238E27FC236}">
                    <a16:creationId xmlns:a16="http://schemas.microsoft.com/office/drawing/2014/main" id="{2296C9D3-44B3-8312-17DD-2BDB97FF5232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lowchart: Extract 106">
                <a:extLst>
                  <a:ext uri="{FF2B5EF4-FFF2-40B4-BE49-F238E27FC236}">
                    <a16:creationId xmlns:a16="http://schemas.microsoft.com/office/drawing/2014/main" id="{1E473DAB-BCB7-A9A3-D2AF-C671D187945B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C97A500-C5D7-6D80-1EEE-75AED6F24623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3012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3B2A-BBAC-1244-FDA4-AB40AE85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2" y="423505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Gas Control Contacts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BE9E-DFD8-B79F-D777-260F9F3D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l">
              <a:buNone/>
            </a:pPr>
            <a:r>
              <a:rPr lang="en-US" sz="1600" dirty="0"/>
              <a:t>Skyler Spyker – Manager                                           </a:t>
            </a:r>
          </a:p>
          <a:p>
            <a:pPr lvl="1" algn="l"/>
            <a:r>
              <a:rPr lang="en-US" sz="1600" dirty="0"/>
              <a:t>  (713) – 420 – 2386 (office)</a:t>
            </a:r>
          </a:p>
          <a:p>
            <a:pPr lvl="1" algn="l"/>
            <a:r>
              <a:rPr lang="en-US" sz="1600" dirty="0"/>
              <a:t>  (806)-470-7743 (cell)</a:t>
            </a:r>
          </a:p>
          <a:p>
            <a:pPr lvl="1"/>
            <a:r>
              <a:rPr lang="en-US" sz="1600" dirty="0">
                <a:hlinkClick r:id="rId2"/>
              </a:rPr>
              <a:t>skyler_spyker@kindermorgan.com</a:t>
            </a:r>
            <a:endParaRPr lang="en-US" sz="1600" dirty="0"/>
          </a:p>
          <a:p>
            <a:pPr lvl="1"/>
            <a:endParaRPr lang="en-US" sz="1600" dirty="0"/>
          </a:p>
          <a:p>
            <a:pPr marL="0" lvl="0" indent="0" algn="l">
              <a:buNone/>
            </a:pPr>
            <a:r>
              <a:rPr lang="en-US" sz="1600" dirty="0"/>
              <a:t>Kal Dankovich – Outage Coordinator </a:t>
            </a:r>
          </a:p>
          <a:p>
            <a:pPr lvl="1" algn="l"/>
            <a:r>
              <a:rPr lang="en-US" sz="1600" dirty="0"/>
              <a:t>   (205) – 533 – 4795 (cell) </a:t>
            </a:r>
          </a:p>
          <a:p>
            <a:pPr lvl="1" algn="l"/>
            <a:r>
              <a:rPr lang="en-US" sz="1600" dirty="0">
                <a:hlinkClick r:id="rId3"/>
              </a:rPr>
              <a:t>kalman_dankovich@kindermorgan.com</a:t>
            </a:r>
            <a:endParaRPr lang="en-US" sz="1600" dirty="0"/>
          </a:p>
          <a:p>
            <a:pPr marL="457200" lvl="1" indent="0" algn="l">
              <a:buNone/>
            </a:pPr>
            <a:endParaRPr lang="en-US" sz="1600" dirty="0"/>
          </a:p>
          <a:p>
            <a:pPr marL="457200" lvl="1" indent="0" algn="l">
              <a:buNone/>
            </a:pPr>
            <a:endParaRPr lang="en-US" sz="1600" dirty="0"/>
          </a:p>
          <a:p>
            <a:pPr marL="0" lvl="0" indent="0" algn="l">
              <a:buNone/>
            </a:pPr>
            <a:r>
              <a:rPr lang="en-US" sz="1600" dirty="0"/>
              <a:t>Mario Murillo – Outage Coordinator </a:t>
            </a:r>
          </a:p>
          <a:p>
            <a:pPr lvl="1" algn="l"/>
            <a:r>
              <a:rPr lang="en-US" sz="1600" dirty="0"/>
              <a:t>   (281) – 753 – 6530 (cell) </a:t>
            </a:r>
          </a:p>
          <a:p>
            <a:pPr lvl="1" algn="l"/>
            <a:r>
              <a:rPr lang="en-US" sz="1600" dirty="0">
                <a:hlinkClick r:id="rId4"/>
              </a:rPr>
              <a:t>mario_murillo@kindermorgan.com</a:t>
            </a:r>
            <a:endParaRPr lang="en-US" sz="1600" dirty="0"/>
          </a:p>
          <a:p>
            <a:pPr marL="457200" lvl="1" indent="0" algn="l">
              <a:buNone/>
            </a:pPr>
            <a:endParaRPr lang="en-US" sz="1600" dirty="0"/>
          </a:p>
          <a:p>
            <a:pPr marL="457200" lvl="1" indent="0" algn="l">
              <a:buNone/>
            </a:pPr>
            <a:r>
              <a:rPr lang="en-US" sz="1600" dirty="0"/>
              <a:t> </a:t>
            </a:r>
          </a:p>
          <a:p>
            <a:pPr marL="0" lvl="0" indent="0" algn="l">
              <a:buNone/>
            </a:pPr>
            <a:r>
              <a:rPr lang="en-US" sz="1600" dirty="0"/>
              <a:t>Jimmy Reese – Lead Controller  </a:t>
            </a:r>
          </a:p>
          <a:p>
            <a:pPr lvl="1" algn="l"/>
            <a:r>
              <a:rPr lang="en-US" sz="1600" dirty="0"/>
              <a:t>   (205) – 577 – 3204 (cell) </a:t>
            </a:r>
          </a:p>
          <a:p>
            <a:pPr lvl="1" algn="l"/>
            <a:r>
              <a:rPr lang="en-US" sz="1600" dirty="0">
                <a:hlinkClick r:id="rId5"/>
              </a:rPr>
              <a:t>jimmy_reese@kindermorgan.com</a:t>
            </a:r>
            <a:endParaRPr lang="en-US" sz="1600" dirty="0"/>
          </a:p>
          <a:p>
            <a:pPr marL="457200" lvl="1" indent="0" algn="l">
              <a:buNone/>
            </a:pPr>
            <a:endParaRPr lang="en-US" sz="1600" dirty="0"/>
          </a:p>
          <a:p>
            <a:pPr marL="0" lvl="0" indent="0" algn="l">
              <a:buNone/>
            </a:pPr>
            <a:r>
              <a:rPr lang="en-US" sz="1600" dirty="0"/>
              <a:t>Darren LaPoint – Lead Controller  </a:t>
            </a:r>
          </a:p>
          <a:p>
            <a:pPr lvl="1" algn="l"/>
            <a:r>
              <a:rPr lang="en-US" sz="1600" dirty="0"/>
              <a:t>   (713) – 927 – 3894 (cell) </a:t>
            </a:r>
          </a:p>
          <a:p>
            <a:pPr lvl="1" algn="l"/>
            <a:r>
              <a:rPr lang="en-US" sz="1600" dirty="0">
                <a:hlinkClick r:id="rId6"/>
              </a:rPr>
              <a:t>darren_lapoint@kindermorgan.com</a:t>
            </a:r>
            <a:endParaRPr lang="en-US" sz="1600" dirty="0"/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3346C-E57C-73A9-073D-A8B2D10B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51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8084B8-4B05-17A5-EA82-ABF9715EC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1760"/>
            <a:ext cx="9144000" cy="101186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C5665-8A48-5612-63BC-7FFA17FA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1567-5F10-4D5A-A06C-03B2DB7CAC12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9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73E7-1FBC-FE3D-4381-E34666C3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2" y="377323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FC180-9DAD-C0F1-BF98-2BE7366F3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Review of current and upcoming notable Outages</a:t>
            </a:r>
          </a:p>
          <a:p>
            <a:pPr lvl="1" eaLnBrk="1" hangingPunct="1"/>
            <a:r>
              <a:rPr lang="en-US" dirty="0"/>
              <a:t>August/September/October/November</a:t>
            </a:r>
          </a:p>
          <a:p>
            <a:pPr lvl="1" eaLnBrk="1" hangingPunct="1"/>
            <a:r>
              <a:rPr lang="en-US" dirty="0"/>
              <a:t>Unscheduled outages</a:t>
            </a:r>
          </a:p>
          <a:p>
            <a:pPr lvl="2"/>
            <a:r>
              <a:rPr lang="en-US" dirty="0"/>
              <a:t>North System</a:t>
            </a:r>
          </a:p>
          <a:p>
            <a:pPr lvl="2" eaLnBrk="1" hangingPunct="1"/>
            <a:r>
              <a:rPr lang="en-US" dirty="0"/>
              <a:t>South System</a:t>
            </a:r>
          </a:p>
          <a:p>
            <a:pPr lvl="2" eaLnBrk="1" hangingPunct="1"/>
            <a:r>
              <a:rPr lang="en-US" dirty="0"/>
              <a:t>South Louisiana System</a:t>
            </a:r>
          </a:p>
          <a:p>
            <a:pPr lvl="2" eaLnBrk="1" hangingPunct="1"/>
            <a:r>
              <a:rPr lang="en-US" dirty="0"/>
              <a:t>EEC  </a:t>
            </a:r>
          </a:p>
          <a:p>
            <a:r>
              <a:rPr lang="en-US" sz="2600" i="1" dirty="0"/>
              <a:t>The next outage meeting will be on September 18</a:t>
            </a:r>
            <a:r>
              <a:rPr lang="en-US" sz="2600" i="1" baseline="30000" dirty="0"/>
              <a:t>th</a:t>
            </a:r>
            <a:r>
              <a:rPr lang="en-US" sz="2600" i="1" dirty="0"/>
              <a:t>, 2024, at 1:30PM CST</a:t>
            </a:r>
            <a:endParaRPr lang="en-US" sz="2600" dirty="0"/>
          </a:p>
          <a:p>
            <a:pPr eaLnBrk="1" hangingPunct="1"/>
            <a:r>
              <a:rPr lang="en-US" dirty="0"/>
              <a:t>Contacts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B63AC-CA83-11CF-5DFD-5A8AD31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3B2A-BBAC-1244-FDA4-AB40AE85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2" y="423505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BE9E-DFD8-B79F-D777-260F9F3D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/>
              <a:t>Anticipated Impacts are estimates.  Actual nominations, market demand, weather and pipeline conditions, etc. will determine if, and through what level, restrictions become  necessary.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/>
              <a:t>Unless otherwise stated, all scheduled dates represent gas days as defined in the Southern  Natural Gas Pipeline tariff to mean a period of twenty-four consecutive hours, beginning and ending at 9:00 a.m. (Central Clock Time).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Scheduled dates are subject to change.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Projects may be added, altered, delayed or cancelled. 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SNG will provide notice of such additions or changes via Southern’s electronic bulletin board postings.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Dates as posted on the EBB should be deemed correct in the event of conflicts between the EBB posted dates and dates within this presentation.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3346C-E57C-73A9-073D-A8B2D10B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1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A9F0-C4B9-B2A8-1DDE-75447058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2" y="405033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 dirty="0"/>
              <a:t>Color Key for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7056-CA88-823C-2811-DE8D04FA3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Yellow</a:t>
            </a:r>
          </a:p>
          <a:p>
            <a:pPr lvl="1"/>
            <a:r>
              <a:rPr lang="en-US" dirty="0"/>
              <a:t>Restrictions are possible</a:t>
            </a:r>
          </a:p>
          <a:p>
            <a:pPr lvl="1"/>
            <a:r>
              <a:rPr lang="en-US" dirty="0"/>
              <a:t>With extended duration, restrictions could be necessary from time to time</a:t>
            </a:r>
          </a:p>
          <a:p>
            <a:pPr lvl="1"/>
            <a:r>
              <a:rPr lang="en-US" dirty="0"/>
              <a:t>Lower than normal pressures may be experienced</a:t>
            </a:r>
          </a:p>
          <a:p>
            <a:pPr lvl="1"/>
            <a:r>
              <a:rPr lang="en-US" dirty="0"/>
              <a:t>Meter(s) affected are noted with (PIN #)</a:t>
            </a:r>
          </a:p>
          <a:p>
            <a:r>
              <a:rPr lang="en-US" dirty="0"/>
              <a:t>Red</a:t>
            </a:r>
          </a:p>
          <a:p>
            <a:pPr lvl="1"/>
            <a:r>
              <a:rPr lang="en-US" dirty="0"/>
              <a:t>Restrictions are probable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F81B3-9C72-669E-556C-0E89483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 Placeholder 120">
            <a:extLst>
              <a:ext uri="{FF2B5EF4-FFF2-40B4-BE49-F238E27FC236}">
                <a16:creationId xmlns:a16="http://schemas.microsoft.com/office/drawing/2014/main" id="{E89CDF7B-8450-F9EB-0370-2EA55A59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869AC2-3943-6C6A-9D56-381A5D5F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2" y="414270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 dirty="0"/>
              <a:t>Southern Natural Gas Pipeline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BEF290B-5D1E-4D2B-D65F-2BA14255AF55}"/>
              </a:ext>
            </a:extLst>
          </p:cNvPr>
          <p:cNvGrpSpPr/>
          <p:nvPr/>
        </p:nvGrpSpPr>
        <p:grpSpPr>
          <a:xfrm>
            <a:off x="1430386" y="1311260"/>
            <a:ext cx="8852120" cy="4864608"/>
            <a:chOff x="473284" y="1600200"/>
            <a:chExt cx="8235888" cy="4525963"/>
          </a:xfrm>
        </p:grpSpPr>
        <p:pic>
          <p:nvPicPr>
            <p:cNvPr id="11" name="Content Placeholder 3" descr="system map white.bmp">
              <a:extLst>
                <a:ext uri="{FF2B5EF4-FFF2-40B4-BE49-F238E27FC236}">
                  <a16:creationId xmlns:a16="http://schemas.microsoft.com/office/drawing/2014/main" id="{A3CDF0A1-06AC-B011-67A1-8308D72BE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284" y="1600200"/>
              <a:ext cx="8021012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C67F05C-BFE9-B971-95F7-62A535EB8ABC}"/>
                </a:ext>
              </a:extLst>
            </p:cNvPr>
            <p:cNvGrpSpPr/>
            <p:nvPr/>
          </p:nvGrpSpPr>
          <p:grpSpPr>
            <a:xfrm>
              <a:off x="609600" y="1600200"/>
              <a:ext cx="8099572" cy="4298722"/>
              <a:chOff x="609600" y="1600200"/>
              <a:chExt cx="8099572" cy="4298722"/>
            </a:xfrm>
          </p:grpSpPr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9ECD4FFA-DB64-EEB2-24F9-CB684502E140}"/>
                  </a:ext>
                </a:extLst>
              </p:cNvPr>
              <p:cNvSpPr/>
              <p:nvPr/>
            </p:nvSpPr>
            <p:spPr>
              <a:xfrm>
                <a:off x="6096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A9BB16C0-90CD-A3B1-AE48-F9107D3AF887}"/>
                  </a:ext>
                </a:extLst>
              </p:cNvPr>
              <p:cNvSpPr/>
              <p:nvPr/>
            </p:nvSpPr>
            <p:spPr>
              <a:xfrm>
                <a:off x="990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6A69602-8214-594F-D8BC-FD9BE7FA389F}"/>
                  </a:ext>
                </a:extLst>
              </p:cNvPr>
              <p:cNvSpPr/>
              <p:nvPr/>
            </p:nvSpPr>
            <p:spPr>
              <a:xfrm>
                <a:off x="2362200" y="3352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A06B7B8A-31A4-4EE0-F5A1-C5A524A096F0}"/>
                  </a:ext>
                </a:extLst>
              </p:cNvPr>
              <p:cNvSpPr/>
              <p:nvPr/>
            </p:nvSpPr>
            <p:spPr>
              <a:xfrm>
                <a:off x="2971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D886405A-E928-74C9-828A-F27A294E17D8}"/>
                  </a:ext>
                </a:extLst>
              </p:cNvPr>
              <p:cNvSpPr/>
              <p:nvPr/>
            </p:nvSpPr>
            <p:spPr>
              <a:xfrm>
                <a:off x="35052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1F4F23B2-A671-4409-F85E-7897D4F80E58}"/>
                  </a:ext>
                </a:extLst>
              </p:cNvPr>
              <p:cNvSpPr/>
              <p:nvPr/>
            </p:nvSpPr>
            <p:spPr>
              <a:xfrm>
                <a:off x="4038600" y="2971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94A88AA5-620A-C654-686D-977DCDCD25C9}"/>
                  </a:ext>
                </a:extLst>
              </p:cNvPr>
              <p:cNvSpPr/>
              <p:nvPr/>
            </p:nvSpPr>
            <p:spPr>
              <a:xfrm>
                <a:off x="4267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217F2F29-F106-50E2-E857-B4B16CA05B70}"/>
                  </a:ext>
                </a:extLst>
              </p:cNvPr>
              <p:cNvSpPr/>
              <p:nvPr/>
            </p:nvSpPr>
            <p:spPr>
              <a:xfrm>
                <a:off x="45720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C6DE4E29-10F6-2C05-861D-E9B9B4FACDF9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C23898F0-5F61-B5B7-1479-505AFB199697}"/>
                  </a:ext>
                </a:extLst>
              </p:cNvPr>
              <p:cNvSpPr/>
              <p:nvPr/>
            </p:nvSpPr>
            <p:spPr>
              <a:xfrm>
                <a:off x="51816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DCED9FD5-9F12-7557-C361-FACE2D3E8A3B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A95F1D2C-7BD7-FE02-107A-0C28673649E1}"/>
                  </a:ext>
                </a:extLst>
              </p:cNvPr>
              <p:cNvSpPr/>
              <p:nvPr/>
            </p:nvSpPr>
            <p:spPr>
              <a:xfrm>
                <a:off x="5715000" y="2667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6C412184-E42B-E151-A7C7-4905B31C57F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31318D51-F43C-AA5A-BCA8-967C47D738A0}"/>
                  </a:ext>
                </a:extLst>
              </p:cNvPr>
              <p:cNvSpPr/>
              <p:nvPr/>
            </p:nvSpPr>
            <p:spPr>
              <a:xfrm>
                <a:off x="2971800" y="4038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79AEAA62-E86A-195A-506D-BCBE1667AA04}"/>
                  </a:ext>
                </a:extLst>
              </p:cNvPr>
              <p:cNvSpPr/>
              <p:nvPr/>
            </p:nvSpPr>
            <p:spPr>
              <a:xfrm>
                <a:off x="3352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45B53ECA-2C76-2C3F-4667-A5A71AE24563}"/>
                  </a:ext>
                </a:extLst>
              </p:cNvPr>
              <p:cNvSpPr/>
              <p:nvPr/>
            </p:nvSpPr>
            <p:spPr>
              <a:xfrm>
                <a:off x="37338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F7536CFD-F839-0FB1-1731-20392EB7F653}"/>
                  </a:ext>
                </a:extLst>
              </p:cNvPr>
              <p:cNvSpPr/>
              <p:nvPr/>
            </p:nvSpPr>
            <p:spPr>
              <a:xfrm>
                <a:off x="4038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9B8302EC-21ED-2D0C-CA16-6644580DFD08}"/>
                  </a:ext>
                </a:extLst>
              </p:cNvPr>
              <p:cNvSpPr/>
              <p:nvPr/>
            </p:nvSpPr>
            <p:spPr>
              <a:xfrm>
                <a:off x="43434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37B1C01B-E590-1E47-AC0E-DB375BF9185A}"/>
                  </a:ext>
                </a:extLst>
              </p:cNvPr>
              <p:cNvSpPr/>
              <p:nvPr/>
            </p:nvSpPr>
            <p:spPr>
              <a:xfrm>
                <a:off x="47244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9B5AA04C-D513-2F0E-59BD-AEEB54397B03}"/>
                  </a:ext>
                </a:extLst>
              </p:cNvPr>
              <p:cNvSpPr/>
              <p:nvPr/>
            </p:nvSpPr>
            <p:spPr>
              <a:xfrm>
                <a:off x="52578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03930B21-FA6C-C5D3-23CA-0FB9611EF152}"/>
                  </a:ext>
                </a:extLst>
              </p:cNvPr>
              <p:cNvSpPr/>
              <p:nvPr/>
            </p:nvSpPr>
            <p:spPr>
              <a:xfrm>
                <a:off x="57150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02C54904-5109-36E7-B7E0-15D576945A8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01856D00-C27F-9E53-1535-AAA18B6B2DF5}"/>
                  </a:ext>
                </a:extLst>
              </p:cNvPr>
              <p:cNvSpPr/>
              <p:nvPr/>
            </p:nvSpPr>
            <p:spPr>
              <a:xfrm>
                <a:off x="6400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D00D1106-96D4-AEAD-18FC-8B43FF3456E5}"/>
                  </a:ext>
                </a:extLst>
              </p:cNvPr>
              <p:cNvSpPr/>
              <p:nvPr/>
            </p:nvSpPr>
            <p:spPr>
              <a:xfrm>
                <a:off x="6705600" y="3200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2DBD52D1-0A84-730D-A12E-F1583F181D64}"/>
                  </a:ext>
                </a:extLst>
              </p:cNvPr>
              <p:cNvSpPr/>
              <p:nvPr/>
            </p:nvSpPr>
            <p:spPr>
              <a:xfrm>
                <a:off x="7086600" y="3048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D5A7E194-C907-4789-0664-53FF052416C2}"/>
                  </a:ext>
                </a:extLst>
              </p:cNvPr>
              <p:cNvSpPr/>
              <p:nvPr/>
            </p:nvSpPr>
            <p:spPr>
              <a:xfrm>
                <a:off x="74676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E2F128AD-DF1D-CDDA-C68F-EB7F8E744246}"/>
                  </a:ext>
                </a:extLst>
              </p:cNvPr>
              <p:cNvSpPr/>
              <p:nvPr/>
            </p:nvSpPr>
            <p:spPr>
              <a:xfrm>
                <a:off x="5943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A30CB2AD-7C97-C4D0-80E9-29D2814D7467}"/>
                  </a:ext>
                </a:extLst>
              </p:cNvPr>
              <p:cNvSpPr/>
              <p:nvPr/>
            </p:nvSpPr>
            <p:spPr>
              <a:xfrm>
                <a:off x="6477000" y="4114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83CF75CB-1AB8-0955-051E-B8568B73211A}"/>
                  </a:ext>
                </a:extLst>
              </p:cNvPr>
              <p:cNvSpPr/>
              <p:nvPr/>
            </p:nvSpPr>
            <p:spPr>
              <a:xfrm>
                <a:off x="6858000" y="4572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951CE648-B685-BBE2-70EF-5BAC7EF1821C}"/>
                  </a:ext>
                </a:extLst>
              </p:cNvPr>
              <p:cNvSpPr/>
              <p:nvPr/>
            </p:nvSpPr>
            <p:spPr>
              <a:xfrm>
                <a:off x="2819400" y="4724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EC64ED32-B7B8-8A38-D8A4-18DCE8A32624}"/>
                  </a:ext>
                </a:extLst>
              </p:cNvPr>
              <p:cNvSpPr/>
              <p:nvPr/>
            </p:nvSpPr>
            <p:spPr>
              <a:xfrm>
                <a:off x="2209800" y="518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65378FDB-74CA-EDB5-70E2-EEF3886804EC}"/>
                  </a:ext>
                </a:extLst>
              </p:cNvPr>
              <p:cNvSpPr/>
              <p:nvPr/>
            </p:nvSpPr>
            <p:spPr>
              <a:xfrm>
                <a:off x="1981200" y="5486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58417978-3CD1-4B10-DE69-5A458E385A35}"/>
                  </a:ext>
                </a:extLst>
              </p:cNvPr>
              <p:cNvSpPr/>
              <p:nvPr/>
            </p:nvSpPr>
            <p:spPr>
              <a:xfrm>
                <a:off x="2971800" y="5334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296A8B4F-BC7D-8EC7-E859-5B8DFE47D609}"/>
                  </a:ext>
                </a:extLst>
              </p:cNvPr>
              <p:cNvSpPr/>
              <p:nvPr/>
            </p:nvSpPr>
            <p:spPr>
              <a:xfrm>
                <a:off x="8001000" y="4419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B97C74AA-DADC-39F7-DA72-A749800D2716}"/>
                  </a:ext>
                </a:extLst>
              </p:cNvPr>
              <p:cNvSpPr/>
              <p:nvPr/>
            </p:nvSpPr>
            <p:spPr>
              <a:xfrm>
                <a:off x="80772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7E7258C1-32C8-1370-CA08-8A4869F95711}"/>
                  </a:ext>
                </a:extLst>
              </p:cNvPr>
              <p:cNvSpPr/>
              <p:nvPr/>
            </p:nvSpPr>
            <p:spPr>
              <a:xfrm>
                <a:off x="58674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Flowchart: Extract 48">
                <a:extLst>
                  <a:ext uri="{FF2B5EF4-FFF2-40B4-BE49-F238E27FC236}">
                    <a16:creationId xmlns:a16="http://schemas.microsoft.com/office/drawing/2014/main" id="{859060A0-792B-3F4A-EA54-01D1ED7D95C0}"/>
                  </a:ext>
                </a:extLst>
              </p:cNvPr>
              <p:cNvSpPr/>
              <p:nvPr/>
            </p:nvSpPr>
            <p:spPr>
              <a:xfrm>
                <a:off x="914400" y="34290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Flowchart: Extract 49">
                <a:extLst>
                  <a:ext uri="{FF2B5EF4-FFF2-40B4-BE49-F238E27FC236}">
                    <a16:creationId xmlns:a16="http://schemas.microsoft.com/office/drawing/2014/main" id="{41D2A319-98BF-5DFE-525F-B026288AF118}"/>
                  </a:ext>
                </a:extLst>
              </p:cNvPr>
              <p:cNvSpPr/>
              <p:nvPr/>
            </p:nvSpPr>
            <p:spPr>
              <a:xfrm>
                <a:off x="3733800" y="25146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TextBox 49">
                <a:extLst>
                  <a:ext uri="{FF2B5EF4-FFF2-40B4-BE49-F238E27FC236}">
                    <a16:creationId xmlns:a16="http://schemas.microsoft.com/office/drawing/2014/main" id="{EC80D0AF-96CB-ED31-BE4B-6F6C13FC1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4267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52" name="TextBox 50">
                <a:extLst>
                  <a:ext uri="{FF2B5EF4-FFF2-40B4-BE49-F238E27FC236}">
                    <a16:creationId xmlns:a16="http://schemas.microsoft.com/office/drawing/2014/main" id="{29746EF2-6565-45FE-4D4E-E304788C5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2438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53" name="TextBox 51">
                <a:extLst>
                  <a:ext uri="{FF2B5EF4-FFF2-40B4-BE49-F238E27FC236}">
                    <a16:creationId xmlns:a16="http://schemas.microsoft.com/office/drawing/2014/main" id="{88863DE8-FA44-D98D-A8CD-C3B744C05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4038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54" name="TextBox 52">
                <a:extLst>
                  <a:ext uri="{FF2B5EF4-FFF2-40B4-BE49-F238E27FC236}">
                    <a16:creationId xmlns:a16="http://schemas.microsoft.com/office/drawing/2014/main" id="{E7DAC99D-D18F-8FDF-48EA-C58052DCE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3622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55" name="TextBox 53">
                <a:extLst>
                  <a:ext uri="{FF2B5EF4-FFF2-40B4-BE49-F238E27FC236}">
                    <a16:creationId xmlns:a16="http://schemas.microsoft.com/office/drawing/2014/main" id="{54E6305F-EEF5-A7F2-976D-BCD68F8D3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5029200"/>
                <a:ext cx="3889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FL</a:t>
                </a:r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:a16="http://schemas.microsoft.com/office/drawing/2014/main" id="{66259F2F-6C5C-E200-538F-6D7FFA328FB3}"/>
                  </a:ext>
                </a:extLst>
              </p:cNvPr>
              <p:cNvSpPr/>
              <p:nvPr/>
            </p:nvSpPr>
            <p:spPr>
              <a:xfrm>
                <a:off x="72390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55">
                <a:extLst>
                  <a:ext uri="{FF2B5EF4-FFF2-40B4-BE49-F238E27FC236}">
                    <a16:creationId xmlns:a16="http://schemas.microsoft.com/office/drawing/2014/main" id="{3D153E63-9D10-8E1E-DDA6-8DE75AAE5D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3767" y="3900789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58" name="TextBox 56">
                <a:extLst>
                  <a:ext uri="{FF2B5EF4-FFF2-40B4-BE49-F238E27FC236}">
                    <a16:creationId xmlns:a16="http://schemas.microsoft.com/office/drawing/2014/main" id="{CD29372D-D7CF-15EF-22F5-8B2ED5945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4953000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59" name="TextBox 57">
                <a:extLst>
                  <a:ext uri="{FF2B5EF4-FFF2-40B4-BE49-F238E27FC236}">
                    <a16:creationId xmlns:a16="http://schemas.microsoft.com/office/drawing/2014/main" id="{1F396831-8E81-D17B-0D40-1D6BCB43FA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276600"/>
                <a:ext cx="584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Bear Creek</a:t>
                </a:r>
              </a:p>
            </p:txBody>
          </p:sp>
          <p:sp>
            <p:nvSpPr>
              <p:cNvPr id="60" name="TextBox 58">
                <a:extLst>
                  <a:ext uri="{FF2B5EF4-FFF2-40B4-BE49-F238E27FC236}">
                    <a16:creationId xmlns:a16="http://schemas.microsoft.com/office/drawing/2014/main" id="{39171638-EDB6-DA99-7257-248B6DF37A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362200"/>
                <a:ext cx="4699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</a:t>
                </a:r>
              </a:p>
            </p:txBody>
          </p:sp>
          <p:sp>
            <p:nvSpPr>
              <p:cNvPr id="61" name="TextBox 59">
                <a:extLst>
                  <a:ext uri="{FF2B5EF4-FFF2-40B4-BE49-F238E27FC236}">
                    <a16:creationId xmlns:a16="http://schemas.microsoft.com/office/drawing/2014/main" id="{3679D1D0-77CE-2320-F759-8C05E19CE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600200"/>
                <a:ext cx="6540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Chattanooga</a:t>
                </a:r>
              </a:p>
            </p:txBody>
          </p:sp>
          <p:sp>
            <p:nvSpPr>
              <p:cNvPr id="62" name="TextBox 60">
                <a:extLst>
                  <a:ext uri="{FF2B5EF4-FFF2-40B4-BE49-F238E27FC236}">
                    <a16:creationId xmlns:a16="http://schemas.microsoft.com/office/drawing/2014/main" id="{ACAAECEB-A4CD-428F-0B20-D61FB1EB9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26670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63" name="TextBox 61">
                <a:extLst>
                  <a:ext uri="{FF2B5EF4-FFF2-40B4-BE49-F238E27FC236}">
                    <a16:creationId xmlns:a16="http://schemas.microsoft.com/office/drawing/2014/main" id="{62828ED4-0018-6001-877D-7FF5A98E6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64" name="TextBox 62">
                <a:extLst>
                  <a:ext uri="{FF2B5EF4-FFF2-40B4-BE49-F238E27FC236}">
                    <a16:creationId xmlns:a16="http://schemas.microsoft.com/office/drawing/2014/main" id="{92C1554F-878B-1736-C99C-A515712CB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4191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865C616-E36E-6427-FC40-2AD53B199736}"/>
                  </a:ext>
                </a:extLst>
              </p:cNvPr>
              <p:cNvSpPr/>
              <p:nvPr/>
            </p:nvSpPr>
            <p:spPr>
              <a:xfrm>
                <a:off x="8382000" y="36576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TextBox 64">
                <a:extLst>
                  <a:ext uri="{FF2B5EF4-FFF2-40B4-BE49-F238E27FC236}">
                    <a16:creationId xmlns:a16="http://schemas.microsoft.com/office/drawing/2014/main" id="{E90DACEF-5AC8-16D7-C7D4-8B1A08C1F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5800" y="3429000"/>
                <a:ext cx="38417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Elba</a:t>
                </a:r>
              </a:p>
            </p:txBody>
          </p:sp>
          <p:sp>
            <p:nvSpPr>
              <p:cNvPr id="67" name="TextBox 65">
                <a:extLst>
                  <a:ext uri="{FF2B5EF4-FFF2-40B4-BE49-F238E27FC236}">
                    <a16:creationId xmlns:a16="http://schemas.microsoft.com/office/drawing/2014/main" id="{ADB03406-728C-615A-3AA6-ED3CFD8377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133600"/>
                <a:ext cx="4143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SC</a:t>
                </a:r>
              </a:p>
            </p:txBody>
          </p:sp>
          <p:sp>
            <p:nvSpPr>
              <p:cNvPr id="68" name="TextBox 66">
                <a:extLst>
                  <a:ext uri="{FF2B5EF4-FFF2-40B4-BE49-F238E27FC236}">
                    <a16:creationId xmlns:a16="http://schemas.microsoft.com/office/drawing/2014/main" id="{C4B1A18F-07CD-728E-700A-AC1801D74F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5146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69" name="TextBox 67">
                <a:extLst>
                  <a:ext uri="{FF2B5EF4-FFF2-40B4-BE49-F238E27FC236}">
                    <a16:creationId xmlns:a16="http://schemas.microsoft.com/office/drawing/2014/main" id="{5A54C398-4CA6-54A1-F07D-02B99AA24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024734">
                <a:off x="6902059" y="2641827"/>
                <a:ext cx="794576" cy="214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Elba</a:t>
                </a:r>
                <a:r>
                  <a:rPr lang="en-US" sz="900" dirty="0"/>
                  <a:t> </a:t>
                </a:r>
                <a:r>
                  <a:rPr lang="en-US" sz="900" b="1" dirty="0">
                    <a:solidFill>
                      <a:srgbClr val="FF0000"/>
                    </a:solidFill>
                  </a:rPr>
                  <a:t>Express</a:t>
                </a:r>
              </a:p>
            </p:txBody>
          </p:sp>
          <p:sp>
            <p:nvSpPr>
              <p:cNvPr id="70" name="TextBox 64">
                <a:extLst>
                  <a:ext uri="{FF2B5EF4-FFF2-40B4-BE49-F238E27FC236}">
                    <a16:creationId xmlns:a16="http://schemas.microsoft.com/office/drawing/2014/main" id="{22A89A36-4F8C-4FB4-5006-AD970D134A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2286000"/>
                <a:ext cx="16002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North System</a:t>
                </a:r>
              </a:p>
            </p:txBody>
          </p:sp>
          <p:sp>
            <p:nvSpPr>
              <p:cNvPr id="71" name="TextBox 65">
                <a:extLst>
                  <a:ext uri="{FF2B5EF4-FFF2-40B4-BE49-F238E27FC236}">
                    <a16:creationId xmlns:a16="http://schemas.microsoft.com/office/drawing/2014/main" id="{003F8C1C-A5A3-FC1F-9FB4-37A4E87964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648200"/>
                <a:ext cx="1838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Louisiana</a:t>
                </a:r>
              </a:p>
            </p:txBody>
          </p:sp>
          <p:sp>
            <p:nvSpPr>
              <p:cNvPr id="72" name="TextBox 66">
                <a:extLst>
                  <a:ext uri="{FF2B5EF4-FFF2-40B4-BE49-F238E27FC236}">
                    <a16:creationId xmlns:a16="http://schemas.microsoft.com/office/drawing/2014/main" id="{BB1EFC62-1BBA-D4EB-BA23-5913773948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733800"/>
                <a:ext cx="16208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South System</a:t>
                </a:r>
              </a:p>
            </p:txBody>
          </p:sp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id="{14FE67D3-0E60-8EE1-CEAA-2274502A8CA3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06AF3EF-D720-21BC-7980-4C2FBC9F0AF9}"/>
                  </a:ext>
                </a:extLst>
              </p:cNvPr>
              <p:cNvSpPr txBox="1"/>
              <p:nvPr/>
            </p:nvSpPr>
            <p:spPr>
              <a:xfrm>
                <a:off x="2895600" y="43434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Pearl River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B8E9C75-3BFA-509C-5727-4E4340F063D6}"/>
                  </a:ext>
                </a:extLst>
              </p:cNvPr>
              <p:cNvSpPr txBox="1"/>
              <p:nvPr/>
            </p:nvSpPr>
            <p:spPr>
              <a:xfrm>
                <a:off x="2286000" y="4648200"/>
                <a:ext cx="60144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Franklinton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ACCCA-38BF-2085-22AB-EE59487B41CA}"/>
                  </a:ext>
                </a:extLst>
              </p:cNvPr>
              <p:cNvSpPr txBox="1"/>
              <p:nvPr/>
            </p:nvSpPr>
            <p:spPr>
              <a:xfrm>
                <a:off x="2514600" y="3962400"/>
                <a:ext cx="5196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err="1"/>
                  <a:t>Gwinville</a:t>
                </a:r>
                <a:endParaRPr lang="en-US" sz="700" dirty="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807A4D-81F9-7C24-A748-31E3F1FD1C77}"/>
                  </a:ext>
                </a:extLst>
              </p:cNvPr>
              <p:cNvSpPr txBox="1"/>
              <p:nvPr/>
            </p:nvSpPr>
            <p:spPr>
              <a:xfrm>
                <a:off x="626533" y="3902310"/>
                <a:ext cx="65274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Logansport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F93B808-8671-5DA4-5592-0880F7612CE0}"/>
                  </a:ext>
                </a:extLst>
              </p:cNvPr>
              <p:cNvSpPr txBox="1"/>
              <p:nvPr/>
            </p:nvSpPr>
            <p:spPr>
              <a:xfrm>
                <a:off x="967592" y="3666222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Bienville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E96A0AE-0760-A974-C781-4D7DE494BF7E}"/>
                  </a:ext>
                </a:extLst>
              </p:cNvPr>
              <p:cNvSpPr txBox="1"/>
              <p:nvPr/>
            </p:nvSpPr>
            <p:spPr>
              <a:xfrm>
                <a:off x="1863143" y="3237368"/>
                <a:ext cx="5196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Onward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13F9416-AFB1-D7E4-887A-02ACE47DF460}"/>
                  </a:ext>
                </a:extLst>
              </p:cNvPr>
              <p:cNvSpPr txBox="1"/>
              <p:nvPr/>
            </p:nvSpPr>
            <p:spPr>
              <a:xfrm>
                <a:off x="2537042" y="3039533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Pickens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B6DFBE8-65C6-6EE7-0E0C-023C2E4E591F}"/>
                  </a:ext>
                </a:extLst>
              </p:cNvPr>
              <p:cNvSpPr txBox="1"/>
              <p:nvPr/>
            </p:nvSpPr>
            <p:spPr>
              <a:xfrm>
                <a:off x="2520347" y="3551466"/>
                <a:ext cx="4700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Rankin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05C45E3-3AF5-DF75-0249-9B6A0E382325}"/>
                  </a:ext>
                </a:extLst>
              </p:cNvPr>
              <p:cNvSpPr txBox="1"/>
              <p:nvPr/>
            </p:nvSpPr>
            <p:spPr>
              <a:xfrm>
                <a:off x="2569848" y="5181600"/>
                <a:ext cx="3818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Toca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EA45519-2FA8-B3AB-9CCA-7A729401D402}"/>
                  </a:ext>
                </a:extLst>
              </p:cNvPr>
              <p:cNvSpPr txBox="1"/>
              <p:nvPr/>
            </p:nvSpPr>
            <p:spPr>
              <a:xfrm>
                <a:off x="1488356" y="5683478"/>
                <a:ext cx="6351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Shady Side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52BC821-542F-6878-AE5E-9315DC01599F}"/>
                  </a:ext>
                </a:extLst>
              </p:cNvPr>
              <p:cNvSpPr txBox="1"/>
              <p:nvPr/>
            </p:nvSpPr>
            <p:spPr>
              <a:xfrm>
                <a:off x="2995110" y="2902178"/>
                <a:ext cx="5709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Louisville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7E63B8B-7D5C-21D6-DBAC-EBED14428553}"/>
                  </a:ext>
                </a:extLst>
              </p:cNvPr>
              <p:cNvSpPr txBox="1"/>
              <p:nvPr/>
            </p:nvSpPr>
            <p:spPr>
              <a:xfrm>
                <a:off x="3051782" y="3708856"/>
                <a:ext cx="6623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Bay Springs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105BA82-F4E2-7065-7066-90D35315BB30}"/>
                  </a:ext>
                </a:extLst>
              </p:cNvPr>
              <p:cNvSpPr txBox="1"/>
              <p:nvPr/>
            </p:nvSpPr>
            <p:spPr>
              <a:xfrm>
                <a:off x="3891393" y="3762677"/>
                <a:ext cx="3706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York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3720A78-2D71-F270-9D0D-72850476E82D}"/>
                  </a:ext>
                </a:extLst>
              </p:cNvPr>
              <p:cNvSpPr txBox="1"/>
              <p:nvPr/>
            </p:nvSpPr>
            <p:spPr>
              <a:xfrm>
                <a:off x="4150960" y="3662554"/>
                <a:ext cx="479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Gallion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0BE856B-71E2-2EE5-9966-FB7259594EBA}"/>
                  </a:ext>
                </a:extLst>
              </p:cNvPr>
              <p:cNvSpPr txBox="1"/>
              <p:nvPr/>
            </p:nvSpPr>
            <p:spPr>
              <a:xfrm>
                <a:off x="4594463" y="3556155"/>
                <a:ext cx="4379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Selma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B8C689C-77ED-B39B-928A-AB6216396674}"/>
                  </a:ext>
                </a:extLst>
              </p:cNvPr>
              <p:cNvSpPr txBox="1"/>
              <p:nvPr/>
            </p:nvSpPr>
            <p:spPr>
              <a:xfrm>
                <a:off x="5055289" y="3574822"/>
                <a:ext cx="4812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Elmore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6815675-5DA2-16BB-D220-867C262CA17D}"/>
                  </a:ext>
                </a:extLst>
              </p:cNvPr>
              <p:cNvSpPr txBox="1"/>
              <p:nvPr/>
            </p:nvSpPr>
            <p:spPr>
              <a:xfrm>
                <a:off x="5313974" y="3261938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Auburn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DBB08AE-BFFB-E67B-B5C7-0FB0E68D7FF8}"/>
                  </a:ext>
                </a:extLst>
              </p:cNvPr>
              <p:cNvSpPr txBox="1"/>
              <p:nvPr/>
            </p:nvSpPr>
            <p:spPr>
              <a:xfrm>
                <a:off x="6040438" y="3584466"/>
                <a:ext cx="6639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Holy Trinity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E73F78-56F9-6A8B-339E-D6F4926E7C59}"/>
                  </a:ext>
                </a:extLst>
              </p:cNvPr>
              <p:cNvSpPr txBox="1"/>
              <p:nvPr/>
            </p:nvSpPr>
            <p:spPr>
              <a:xfrm>
                <a:off x="7044876" y="4495800"/>
                <a:ext cx="388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Pavo</a:t>
                </a:r>
              </a:p>
            </p:txBody>
          </p:sp>
          <p:sp>
            <p:nvSpPr>
              <p:cNvPr id="93" name="TextBox 35">
                <a:extLst>
                  <a:ext uri="{FF2B5EF4-FFF2-40B4-BE49-F238E27FC236}">
                    <a16:creationId xmlns:a16="http://schemas.microsoft.com/office/drawing/2014/main" id="{1131993F-DEC0-DA13-1609-5F9AD126D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82" y="3030765"/>
                <a:ext cx="4956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Reform</a:t>
                </a:r>
              </a:p>
            </p:txBody>
          </p:sp>
          <p:sp>
            <p:nvSpPr>
              <p:cNvPr id="94" name="TextBox 36">
                <a:extLst>
                  <a:ext uri="{FF2B5EF4-FFF2-40B4-BE49-F238E27FC236}">
                    <a16:creationId xmlns:a16="http://schemas.microsoft.com/office/drawing/2014/main" id="{5B20E83E-B325-F234-948A-495A24DBA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151" y="2667000"/>
                <a:ext cx="6735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McConnells</a:t>
                </a:r>
              </a:p>
            </p:txBody>
          </p:sp>
          <p:sp>
            <p:nvSpPr>
              <p:cNvPr id="95" name="TextBox 37">
                <a:extLst>
                  <a:ext uri="{FF2B5EF4-FFF2-40B4-BE49-F238E27FC236}">
                    <a16:creationId xmlns:a16="http://schemas.microsoft.com/office/drawing/2014/main" id="{9090181E-60FC-084C-CBBA-1DEF3C53A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2946856"/>
                <a:ext cx="6527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Providence</a:t>
                </a:r>
              </a:p>
            </p:txBody>
          </p:sp>
          <p:sp>
            <p:nvSpPr>
              <p:cNvPr id="96" name="TextBox 38">
                <a:extLst>
                  <a:ext uri="{FF2B5EF4-FFF2-40B4-BE49-F238E27FC236}">
                    <a16:creationId xmlns:a16="http://schemas.microsoft.com/office/drawing/2014/main" id="{BE0B95B1-0574-2800-F3CA-91E6647EA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0578" y="2555875"/>
                <a:ext cx="4924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Tarrant</a:t>
                </a:r>
              </a:p>
            </p:txBody>
          </p:sp>
          <p:sp>
            <p:nvSpPr>
              <p:cNvPr id="97" name="TextBox 39">
                <a:extLst>
                  <a:ext uri="{FF2B5EF4-FFF2-40B4-BE49-F238E27FC236}">
                    <a16:creationId xmlns:a16="http://schemas.microsoft.com/office/drawing/2014/main" id="{AE7F01AD-C52F-7C91-9696-518155233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7925" y="2787878"/>
                <a:ext cx="51809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Pell City</a:t>
                </a:r>
              </a:p>
            </p:txBody>
          </p:sp>
          <p:sp>
            <p:nvSpPr>
              <p:cNvPr id="98" name="TextBox 40">
                <a:extLst>
                  <a:ext uri="{FF2B5EF4-FFF2-40B4-BE49-F238E27FC236}">
                    <a16:creationId xmlns:a16="http://schemas.microsoft.com/office/drawing/2014/main" id="{3855E559-1CF4-09D0-54C5-DDE18A9930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5177" y="2771319"/>
                <a:ext cx="74892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DeArmanville</a:t>
                </a:r>
              </a:p>
            </p:txBody>
          </p:sp>
          <p:sp>
            <p:nvSpPr>
              <p:cNvPr id="99" name="TextBox 41">
                <a:extLst>
                  <a:ext uri="{FF2B5EF4-FFF2-40B4-BE49-F238E27FC236}">
                    <a16:creationId xmlns:a16="http://schemas.microsoft.com/office/drawing/2014/main" id="{41812EFF-A034-00B4-788C-EB69CD255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2112" y="2489656"/>
                <a:ext cx="5629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Bell Mills</a:t>
                </a:r>
              </a:p>
            </p:txBody>
          </p:sp>
          <p:sp>
            <p:nvSpPr>
              <p:cNvPr id="100" name="TextBox 42">
                <a:extLst>
                  <a:ext uri="{FF2B5EF4-FFF2-40B4-BE49-F238E27FC236}">
                    <a16:creationId xmlns:a16="http://schemas.microsoft.com/office/drawing/2014/main" id="{AAB24636-8E65-7B1F-5516-6C7850B8A8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19939" y="2063978"/>
                <a:ext cx="42832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Rome</a:t>
                </a:r>
              </a:p>
            </p:txBody>
          </p:sp>
          <p:sp>
            <p:nvSpPr>
              <p:cNvPr id="101" name="TextBox 29">
                <a:extLst>
                  <a:ext uri="{FF2B5EF4-FFF2-40B4-BE49-F238E27FC236}">
                    <a16:creationId xmlns:a16="http://schemas.microsoft.com/office/drawing/2014/main" id="{AEB79FC9-CA61-1316-B794-A795DDAFB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9621" y="3148012"/>
                <a:ext cx="5084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Ellerslie</a:t>
                </a:r>
              </a:p>
            </p:txBody>
          </p:sp>
          <p:sp>
            <p:nvSpPr>
              <p:cNvPr id="102" name="TextBox 31">
                <a:extLst>
                  <a:ext uri="{FF2B5EF4-FFF2-40B4-BE49-F238E27FC236}">
                    <a16:creationId xmlns:a16="http://schemas.microsoft.com/office/drawing/2014/main" id="{79392A01-3094-6089-5705-AB844D74F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2971" y="2979509"/>
                <a:ext cx="60625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Ocmulgee</a:t>
                </a:r>
              </a:p>
            </p:txBody>
          </p:sp>
          <p:sp>
            <p:nvSpPr>
              <p:cNvPr id="103" name="TextBox 32">
                <a:extLst>
                  <a:ext uri="{FF2B5EF4-FFF2-40B4-BE49-F238E27FC236}">
                    <a16:creationId xmlns:a16="http://schemas.microsoft.com/office/drawing/2014/main" id="{17AB84C3-87E2-5FF7-B1A6-6825AA238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6100" y="3138487"/>
                <a:ext cx="5677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Hall Gate</a:t>
                </a:r>
              </a:p>
            </p:txBody>
          </p:sp>
          <p:sp>
            <p:nvSpPr>
              <p:cNvPr id="104" name="TextBox 33">
                <a:extLst>
                  <a:ext uri="{FF2B5EF4-FFF2-40B4-BE49-F238E27FC236}">
                    <a16:creationId xmlns:a16="http://schemas.microsoft.com/office/drawing/2014/main" id="{38D0CE0F-28B3-458A-7115-9149EC540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539" y="2862792"/>
                <a:ext cx="4571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Wrens</a:t>
                </a:r>
              </a:p>
            </p:txBody>
          </p:sp>
          <p:sp>
            <p:nvSpPr>
              <p:cNvPr id="105" name="TextBox 48">
                <a:extLst>
                  <a:ext uri="{FF2B5EF4-FFF2-40B4-BE49-F238E27FC236}">
                    <a16:creationId xmlns:a16="http://schemas.microsoft.com/office/drawing/2014/main" id="{7B486DCC-D2B4-69FB-5016-E65FECBC5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9467" y="2303463"/>
                <a:ext cx="5405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Hartwell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5D45756-70A4-3CE2-D96C-C420DE940742}"/>
                  </a:ext>
                </a:extLst>
              </p:cNvPr>
              <p:cNvSpPr txBox="1"/>
              <p:nvPr/>
            </p:nvSpPr>
            <p:spPr>
              <a:xfrm>
                <a:off x="8151006" y="3793867"/>
                <a:ext cx="558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Riceboro</a:t>
                </a:r>
                <a:endParaRPr lang="en-US" sz="800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79827BA-120B-B80D-83B4-F1734DE6FE3A}"/>
                  </a:ext>
                </a:extLst>
              </p:cNvPr>
              <p:cNvSpPr txBox="1"/>
              <p:nvPr/>
            </p:nvSpPr>
            <p:spPr>
              <a:xfrm>
                <a:off x="7425412" y="4343399"/>
                <a:ext cx="6174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Brookman</a:t>
                </a:r>
                <a:endParaRPr lang="en-US" sz="800" dirty="0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A2F36D0-22E4-556C-6182-3B375E654E10}"/>
              </a:ext>
            </a:extLst>
          </p:cNvPr>
          <p:cNvGrpSpPr/>
          <p:nvPr/>
        </p:nvGrpSpPr>
        <p:grpSpPr>
          <a:xfrm>
            <a:off x="9120061" y="5120680"/>
            <a:ext cx="2466321" cy="1108255"/>
            <a:chOff x="6553199" y="5358153"/>
            <a:chExt cx="2243450" cy="81544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9DD486-340D-6EA4-6A95-27D79AE07353}"/>
                </a:ext>
              </a:extLst>
            </p:cNvPr>
            <p:cNvSpPr/>
            <p:nvPr/>
          </p:nvSpPr>
          <p:spPr>
            <a:xfrm>
              <a:off x="6553199" y="5358153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CCF228A-8C09-A9AF-1422-0ED655608B87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125" name="Flowchart: Connector 124">
                <a:extLst>
                  <a:ext uri="{FF2B5EF4-FFF2-40B4-BE49-F238E27FC236}">
                    <a16:creationId xmlns:a16="http://schemas.microsoft.com/office/drawing/2014/main" id="{5FC6F6E7-4941-688B-386A-576630BC0BF9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lowchart: Extract 125">
                <a:extLst>
                  <a:ext uri="{FF2B5EF4-FFF2-40B4-BE49-F238E27FC236}">
                    <a16:creationId xmlns:a16="http://schemas.microsoft.com/office/drawing/2014/main" id="{ABCC2015-FA3F-2D90-0590-314AD7D988CB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37CB0DD-1E16-C3D7-90E5-0350AC66609B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231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1EA97-7F5A-F844-DCEB-6B032448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C8A5B-31CB-7806-B0CA-29E4FACF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Southern Natural Gas Pipeline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8207D-6672-EB60-E422-330B69B98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Unscheduled Outage Update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B86EEF-67FA-9172-B1B7-A736B4D1C005}"/>
              </a:ext>
            </a:extLst>
          </p:cNvPr>
          <p:cNvGrpSpPr/>
          <p:nvPr/>
        </p:nvGrpSpPr>
        <p:grpSpPr>
          <a:xfrm>
            <a:off x="1430386" y="1311260"/>
            <a:ext cx="8852120" cy="4864608"/>
            <a:chOff x="473284" y="1600200"/>
            <a:chExt cx="8235888" cy="4525963"/>
          </a:xfrm>
        </p:grpSpPr>
        <p:pic>
          <p:nvPicPr>
            <p:cNvPr id="6" name="Content Placeholder 3" descr="system map white.bmp">
              <a:extLst>
                <a:ext uri="{FF2B5EF4-FFF2-40B4-BE49-F238E27FC236}">
                  <a16:creationId xmlns:a16="http://schemas.microsoft.com/office/drawing/2014/main" id="{09982E9B-0B21-482B-1E1E-73E34B88B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284" y="1600200"/>
              <a:ext cx="8021012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6046B1-7D51-0FDF-118E-C7192C792099}"/>
                </a:ext>
              </a:extLst>
            </p:cNvPr>
            <p:cNvGrpSpPr/>
            <p:nvPr/>
          </p:nvGrpSpPr>
          <p:grpSpPr>
            <a:xfrm>
              <a:off x="609600" y="1600200"/>
              <a:ext cx="8099572" cy="4298722"/>
              <a:chOff x="609600" y="1600200"/>
              <a:chExt cx="8099572" cy="4298722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60534050-786C-222B-F7A8-2B1ED4F76AA4}"/>
                  </a:ext>
                </a:extLst>
              </p:cNvPr>
              <p:cNvSpPr/>
              <p:nvPr/>
            </p:nvSpPr>
            <p:spPr>
              <a:xfrm>
                <a:off x="6096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057100D4-33B7-97C9-10BE-F857375C85D6}"/>
                  </a:ext>
                </a:extLst>
              </p:cNvPr>
              <p:cNvSpPr/>
              <p:nvPr/>
            </p:nvSpPr>
            <p:spPr>
              <a:xfrm>
                <a:off x="990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2805EE09-09C8-C1BC-5890-A9BBB03EB678}"/>
                  </a:ext>
                </a:extLst>
              </p:cNvPr>
              <p:cNvSpPr/>
              <p:nvPr/>
            </p:nvSpPr>
            <p:spPr>
              <a:xfrm>
                <a:off x="2362200" y="3352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C38AE17F-A00D-102A-151E-470CEB5457E3}"/>
                  </a:ext>
                </a:extLst>
              </p:cNvPr>
              <p:cNvSpPr/>
              <p:nvPr/>
            </p:nvSpPr>
            <p:spPr>
              <a:xfrm>
                <a:off x="2971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BE9CED64-6A2F-AC87-F9F8-9876E3B644D1}"/>
                  </a:ext>
                </a:extLst>
              </p:cNvPr>
              <p:cNvSpPr/>
              <p:nvPr/>
            </p:nvSpPr>
            <p:spPr>
              <a:xfrm>
                <a:off x="35052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FAC55A95-B64A-AD27-3B31-71448B820BA4}"/>
                  </a:ext>
                </a:extLst>
              </p:cNvPr>
              <p:cNvSpPr/>
              <p:nvPr/>
            </p:nvSpPr>
            <p:spPr>
              <a:xfrm>
                <a:off x="4038600" y="2971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63B808D0-780D-2E5A-7CF6-E48893C1255A}"/>
                  </a:ext>
                </a:extLst>
              </p:cNvPr>
              <p:cNvSpPr/>
              <p:nvPr/>
            </p:nvSpPr>
            <p:spPr>
              <a:xfrm>
                <a:off x="4267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F390DE13-01CE-D9B8-0A64-5CDB10287245}"/>
                  </a:ext>
                </a:extLst>
              </p:cNvPr>
              <p:cNvSpPr/>
              <p:nvPr/>
            </p:nvSpPr>
            <p:spPr>
              <a:xfrm>
                <a:off x="45720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922F7579-8800-9481-1EF8-AC8007DFF996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9BB9943A-1EA8-44E4-503B-CA5B8F83AFC5}"/>
                  </a:ext>
                </a:extLst>
              </p:cNvPr>
              <p:cNvSpPr/>
              <p:nvPr/>
            </p:nvSpPr>
            <p:spPr>
              <a:xfrm>
                <a:off x="51816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8B6B710A-87FF-ECD3-CC76-8997B9503021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B7CF61AB-9E40-8D53-6752-675F59FF836C}"/>
                  </a:ext>
                </a:extLst>
              </p:cNvPr>
              <p:cNvSpPr/>
              <p:nvPr/>
            </p:nvSpPr>
            <p:spPr>
              <a:xfrm>
                <a:off x="5715000" y="2667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94D9A724-9230-6E21-EF37-9F91744CE40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B76E1AEC-E1DE-E87D-6BEC-977D2873E8C6}"/>
                  </a:ext>
                </a:extLst>
              </p:cNvPr>
              <p:cNvSpPr/>
              <p:nvPr/>
            </p:nvSpPr>
            <p:spPr>
              <a:xfrm>
                <a:off x="2971800" y="4038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D9017FCB-3D48-BC1F-FBF3-4B5DBF459E8F}"/>
                  </a:ext>
                </a:extLst>
              </p:cNvPr>
              <p:cNvSpPr/>
              <p:nvPr/>
            </p:nvSpPr>
            <p:spPr>
              <a:xfrm>
                <a:off x="3352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D316792C-9915-6E5B-0A77-D44B5533CF47}"/>
                  </a:ext>
                </a:extLst>
              </p:cNvPr>
              <p:cNvSpPr/>
              <p:nvPr/>
            </p:nvSpPr>
            <p:spPr>
              <a:xfrm>
                <a:off x="37338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A4AB751F-A0ED-F836-CA49-74709162A10B}"/>
                  </a:ext>
                </a:extLst>
              </p:cNvPr>
              <p:cNvSpPr/>
              <p:nvPr/>
            </p:nvSpPr>
            <p:spPr>
              <a:xfrm>
                <a:off x="4038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0BB6C94D-EF4E-E43E-833B-B9015D09865A}"/>
                  </a:ext>
                </a:extLst>
              </p:cNvPr>
              <p:cNvSpPr/>
              <p:nvPr/>
            </p:nvSpPr>
            <p:spPr>
              <a:xfrm>
                <a:off x="43434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1FA9E15B-4930-D5D5-143C-C58954B06647}"/>
                  </a:ext>
                </a:extLst>
              </p:cNvPr>
              <p:cNvSpPr/>
              <p:nvPr/>
            </p:nvSpPr>
            <p:spPr>
              <a:xfrm>
                <a:off x="47244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52C098BF-7575-692F-8C2F-A5DDA552E187}"/>
                  </a:ext>
                </a:extLst>
              </p:cNvPr>
              <p:cNvSpPr/>
              <p:nvPr/>
            </p:nvSpPr>
            <p:spPr>
              <a:xfrm>
                <a:off x="52578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5F80CAC1-3384-776C-A8E1-035FC6D72580}"/>
                  </a:ext>
                </a:extLst>
              </p:cNvPr>
              <p:cNvSpPr/>
              <p:nvPr/>
            </p:nvSpPr>
            <p:spPr>
              <a:xfrm>
                <a:off x="57150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15F6110C-403B-F1C5-4266-35FCAD92F964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7C8F6DC4-50C1-0115-EC68-A938C67F4A86}"/>
                  </a:ext>
                </a:extLst>
              </p:cNvPr>
              <p:cNvSpPr/>
              <p:nvPr/>
            </p:nvSpPr>
            <p:spPr>
              <a:xfrm>
                <a:off x="6400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0D4FB34A-CB9E-AF5A-56CD-603F88AE8D75}"/>
                  </a:ext>
                </a:extLst>
              </p:cNvPr>
              <p:cNvSpPr/>
              <p:nvPr/>
            </p:nvSpPr>
            <p:spPr>
              <a:xfrm>
                <a:off x="6705600" y="3200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67B72906-8AA8-6C96-D43D-24F89076EF5B}"/>
                  </a:ext>
                </a:extLst>
              </p:cNvPr>
              <p:cNvSpPr/>
              <p:nvPr/>
            </p:nvSpPr>
            <p:spPr>
              <a:xfrm>
                <a:off x="7086600" y="3048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1178963D-4EAA-6755-5C7F-A03D4A191B7C}"/>
                  </a:ext>
                </a:extLst>
              </p:cNvPr>
              <p:cNvSpPr/>
              <p:nvPr/>
            </p:nvSpPr>
            <p:spPr>
              <a:xfrm>
                <a:off x="74676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1732D6BA-177E-D2BE-A463-171CE5F5D7EC}"/>
                  </a:ext>
                </a:extLst>
              </p:cNvPr>
              <p:cNvSpPr/>
              <p:nvPr/>
            </p:nvSpPr>
            <p:spPr>
              <a:xfrm>
                <a:off x="5943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AEF065A9-5252-46D4-3187-933DA4123BE5}"/>
                  </a:ext>
                </a:extLst>
              </p:cNvPr>
              <p:cNvSpPr/>
              <p:nvPr/>
            </p:nvSpPr>
            <p:spPr>
              <a:xfrm>
                <a:off x="6477000" y="4114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06F1ED72-5B3B-1891-53BB-5CA235271087}"/>
                  </a:ext>
                </a:extLst>
              </p:cNvPr>
              <p:cNvSpPr/>
              <p:nvPr/>
            </p:nvSpPr>
            <p:spPr>
              <a:xfrm>
                <a:off x="6858000" y="4572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A4E0D792-2C9F-6F62-346A-53B97F3E21AA}"/>
                  </a:ext>
                </a:extLst>
              </p:cNvPr>
              <p:cNvSpPr/>
              <p:nvPr/>
            </p:nvSpPr>
            <p:spPr>
              <a:xfrm>
                <a:off x="2819400" y="4724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EFA34961-7275-5ACB-759C-002E4427B97E}"/>
                  </a:ext>
                </a:extLst>
              </p:cNvPr>
              <p:cNvSpPr/>
              <p:nvPr/>
            </p:nvSpPr>
            <p:spPr>
              <a:xfrm>
                <a:off x="2209800" y="518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2D72FF3D-21EA-8C9D-21DC-02D751576E74}"/>
                  </a:ext>
                </a:extLst>
              </p:cNvPr>
              <p:cNvSpPr/>
              <p:nvPr/>
            </p:nvSpPr>
            <p:spPr>
              <a:xfrm>
                <a:off x="1981200" y="5486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3A8AF16C-7360-61C9-8D7C-017EDF7ADDB0}"/>
                  </a:ext>
                </a:extLst>
              </p:cNvPr>
              <p:cNvSpPr/>
              <p:nvPr/>
            </p:nvSpPr>
            <p:spPr>
              <a:xfrm>
                <a:off x="2971800" y="5334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88B1B0DA-F228-1474-45C7-FD77BE0948C4}"/>
                  </a:ext>
                </a:extLst>
              </p:cNvPr>
              <p:cNvSpPr/>
              <p:nvPr/>
            </p:nvSpPr>
            <p:spPr>
              <a:xfrm>
                <a:off x="8001000" y="4419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DF28A290-49DD-1F57-B0FF-53C2491F39B6}"/>
                  </a:ext>
                </a:extLst>
              </p:cNvPr>
              <p:cNvSpPr/>
              <p:nvPr/>
            </p:nvSpPr>
            <p:spPr>
              <a:xfrm>
                <a:off x="80772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E1282D68-94A1-60D5-9187-9C9BBF86C302}"/>
                  </a:ext>
                </a:extLst>
              </p:cNvPr>
              <p:cNvSpPr/>
              <p:nvPr/>
            </p:nvSpPr>
            <p:spPr>
              <a:xfrm>
                <a:off x="58674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Extract 43">
                <a:extLst>
                  <a:ext uri="{FF2B5EF4-FFF2-40B4-BE49-F238E27FC236}">
                    <a16:creationId xmlns:a16="http://schemas.microsoft.com/office/drawing/2014/main" id="{72797FCA-53A3-F468-D036-728CCC5E5317}"/>
                  </a:ext>
                </a:extLst>
              </p:cNvPr>
              <p:cNvSpPr/>
              <p:nvPr/>
            </p:nvSpPr>
            <p:spPr>
              <a:xfrm>
                <a:off x="914400" y="34290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Flowchart: Extract 44">
                <a:extLst>
                  <a:ext uri="{FF2B5EF4-FFF2-40B4-BE49-F238E27FC236}">
                    <a16:creationId xmlns:a16="http://schemas.microsoft.com/office/drawing/2014/main" id="{0E59FB52-B669-93BA-5591-4BFBE1F30A94}"/>
                  </a:ext>
                </a:extLst>
              </p:cNvPr>
              <p:cNvSpPr/>
              <p:nvPr/>
            </p:nvSpPr>
            <p:spPr>
              <a:xfrm>
                <a:off x="3733800" y="25146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TextBox 49">
                <a:extLst>
                  <a:ext uri="{FF2B5EF4-FFF2-40B4-BE49-F238E27FC236}">
                    <a16:creationId xmlns:a16="http://schemas.microsoft.com/office/drawing/2014/main" id="{389312D4-D531-294E-CEA0-602B81EEDE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4267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47" name="TextBox 50">
                <a:extLst>
                  <a:ext uri="{FF2B5EF4-FFF2-40B4-BE49-F238E27FC236}">
                    <a16:creationId xmlns:a16="http://schemas.microsoft.com/office/drawing/2014/main" id="{D262A4D1-6132-154C-6F73-740B38323C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2438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48" name="TextBox 51">
                <a:extLst>
                  <a:ext uri="{FF2B5EF4-FFF2-40B4-BE49-F238E27FC236}">
                    <a16:creationId xmlns:a16="http://schemas.microsoft.com/office/drawing/2014/main" id="{C31B0E89-808C-AB35-A63C-20734B009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4038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49" name="TextBox 52">
                <a:extLst>
                  <a:ext uri="{FF2B5EF4-FFF2-40B4-BE49-F238E27FC236}">
                    <a16:creationId xmlns:a16="http://schemas.microsoft.com/office/drawing/2014/main" id="{6856DB28-6A06-57F5-1BD1-F03A1E588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3622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50" name="TextBox 53">
                <a:extLst>
                  <a:ext uri="{FF2B5EF4-FFF2-40B4-BE49-F238E27FC236}">
                    <a16:creationId xmlns:a16="http://schemas.microsoft.com/office/drawing/2014/main" id="{4A1F4872-8FF1-7DBD-DA76-843E1D438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5029200"/>
                <a:ext cx="3889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FL</a:t>
                </a:r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id="{7D2B6FF9-07DE-E832-CC15-D936CA65CC9F}"/>
                  </a:ext>
                </a:extLst>
              </p:cNvPr>
              <p:cNvSpPr/>
              <p:nvPr/>
            </p:nvSpPr>
            <p:spPr>
              <a:xfrm>
                <a:off x="72390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TextBox 55">
                <a:extLst>
                  <a:ext uri="{FF2B5EF4-FFF2-40B4-BE49-F238E27FC236}">
                    <a16:creationId xmlns:a16="http://schemas.microsoft.com/office/drawing/2014/main" id="{0B9E133C-2A5F-1F3F-8A79-E4E56E856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3767" y="3900789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53" name="TextBox 56">
                <a:extLst>
                  <a:ext uri="{FF2B5EF4-FFF2-40B4-BE49-F238E27FC236}">
                    <a16:creationId xmlns:a16="http://schemas.microsoft.com/office/drawing/2014/main" id="{CFD5B0F8-D1B8-064C-85EA-5A4C2BB3DB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4953000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54" name="TextBox 57">
                <a:extLst>
                  <a:ext uri="{FF2B5EF4-FFF2-40B4-BE49-F238E27FC236}">
                    <a16:creationId xmlns:a16="http://schemas.microsoft.com/office/drawing/2014/main" id="{9BEA6276-79C9-FEDC-3379-B6A896BFF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276600"/>
                <a:ext cx="584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Bear Creek</a:t>
                </a:r>
              </a:p>
            </p:txBody>
          </p:sp>
          <p:sp>
            <p:nvSpPr>
              <p:cNvPr id="55" name="TextBox 58">
                <a:extLst>
                  <a:ext uri="{FF2B5EF4-FFF2-40B4-BE49-F238E27FC236}">
                    <a16:creationId xmlns:a16="http://schemas.microsoft.com/office/drawing/2014/main" id="{37134171-863D-0617-0826-49E455AF5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362200"/>
                <a:ext cx="4699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</a:t>
                </a:r>
              </a:p>
            </p:txBody>
          </p:sp>
          <p:sp>
            <p:nvSpPr>
              <p:cNvPr id="56" name="TextBox 59">
                <a:extLst>
                  <a:ext uri="{FF2B5EF4-FFF2-40B4-BE49-F238E27FC236}">
                    <a16:creationId xmlns:a16="http://schemas.microsoft.com/office/drawing/2014/main" id="{40CBD11A-6D5D-19B7-71A6-876B27DA3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600200"/>
                <a:ext cx="6540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Chattanooga</a:t>
                </a:r>
              </a:p>
            </p:txBody>
          </p:sp>
          <p:sp>
            <p:nvSpPr>
              <p:cNvPr id="57" name="TextBox 60">
                <a:extLst>
                  <a:ext uri="{FF2B5EF4-FFF2-40B4-BE49-F238E27FC236}">
                    <a16:creationId xmlns:a16="http://schemas.microsoft.com/office/drawing/2014/main" id="{3A8563B8-DBA4-97D5-BD88-D9381CA1C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26670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58" name="TextBox 61">
                <a:extLst>
                  <a:ext uri="{FF2B5EF4-FFF2-40B4-BE49-F238E27FC236}">
                    <a16:creationId xmlns:a16="http://schemas.microsoft.com/office/drawing/2014/main" id="{DA793004-5AAE-D752-0F3A-DA1B6FD59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59" name="TextBox 62">
                <a:extLst>
                  <a:ext uri="{FF2B5EF4-FFF2-40B4-BE49-F238E27FC236}">
                    <a16:creationId xmlns:a16="http://schemas.microsoft.com/office/drawing/2014/main" id="{A900FFB2-6D4A-5C19-D3E8-E3E24F64AF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4191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8CBD259-D687-F180-43A5-A264A9B6D67F}"/>
                  </a:ext>
                </a:extLst>
              </p:cNvPr>
              <p:cNvSpPr/>
              <p:nvPr/>
            </p:nvSpPr>
            <p:spPr>
              <a:xfrm>
                <a:off x="8382000" y="36576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TextBox 64">
                <a:extLst>
                  <a:ext uri="{FF2B5EF4-FFF2-40B4-BE49-F238E27FC236}">
                    <a16:creationId xmlns:a16="http://schemas.microsoft.com/office/drawing/2014/main" id="{D4993949-E9FA-C649-3348-20F740A42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5800" y="3429000"/>
                <a:ext cx="38417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Elba</a:t>
                </a:r>
              </a:p>
            </p:txBody>
          </p:sp>
          <p:sp>
            <p:nvSpPr>
              <p:cNvPr id="62" name="TextBox 65">
                <a:extLst>
                  <a:ext uri="{FF2B5EF4-FFF2-40B4-BE49-F238E27FC236}">
                    <a16:creationId xmlns:a16="http://schemas.microsoft.com/office/drawing/2014/main" id="{9A0632A2-AAAB-A51E-C882-2279D75579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133600"/>
                <a:ext cx="4143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SC</a:t>
                </a:r>
              </a:p>
            </p:txBody>
          </p:sp>
          <p:sp>
            <p:nvSpPr>
              <p:cNvPr id="63" name="TextBox 66">
                <a:extLst>
                  <a:ext uri="{FF2B5EF4-FFF2-40B4-BE49-F238E27FC236}">
                    <a16:creationId xmlns:a16="http://schemas.microsoft.com/office/drawing/2014/main" id="{83006D8C-3B8B-F437-F158-8E1BBEEBA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5146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AB9A1DA-8D5D-2010-8599-12B7D06410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2286000"/>
                <a:ext cx="16002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North System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F7B4E83-1990-AE58-B6FC-9DF350B1D6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648200"/>
                <a:ext cx="1838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Louisiana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FD20C7-995B-E3FA-88E7-818682888E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733800"/>
                <a:ext cx="16208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South System</a:t>
                </a:r>
              </a:p>
            </p:txBody>
          </p:sp>
          <p:sp>
            <p:nvSpPr>
              <p:cNvPr id="68" name="Flowchart: Connector 67">
                <a:extLst>
                  <a:ext uri="{FF2B5EF4-FFF2-40B4-BE49-F238E27FC236}">
                    <a16:creationId xmlns:a16="http://schemas.microsoft.com/office/drawing/2014/main" id="{D19AD01F-3D97-617E-FECB-DBE082408E79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0A0533B-8286-112B-1E9C-197F67CEA0EE}"/>
                  </a:ext>
                </a:extLst>
              </p:cNvPr>
              <p:cNvSpPr txBox="1"/>
              <p:nvPr/>
            </p:nvSpPr>
            <p:spPr>
              <a:xfrm>
                <a:off x="2895600" y="43434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Pearl River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516C78E-2254-663A-D053-CE4206577552}"/>
                  </a:ext>
                </a:extLst>
              </p:cNvPr>
              <p:cNvSpPr txBox="1"/>
              <p:nvPr/>
            </p:nvSpPr>
            <p:spPr>
              <a:xfrm>
                <a:off x="2286000" y="4648200"/>
                <a:ext cx="60144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Franklinton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C6E4303-2AA6-9ACB-2B62-46D79F165A4D}"/>
                  </a:ext>
                </a:extLst>
              </p:cNvPr>
              <p:cNvSpPr txBox="1"/>
              <p:nvPr/>
            </p:nvSpPr>
            <p:spPr>
              <a:xfrm>
                <a:off x="2514600" y="3962400"/>
                <a:ext cx="5196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err="1"/>
                  <a:t>Gwinville</a:t>
                </a:r>
                <a:endParaRPr lang="en-US" sz="700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BD22448-CF65-810F-D0C0-F13F02CBFA3A}"/>
                  </a:ext>
                </a:extLst>
              </p:cNvPr>
              <p:cNvSpPr txBox="1"/>
              <p:nvPr/>
            </p:nvSpPr>
            <p:spPr>
              <a:xfrm>
                <a:off x="626533" y="3902310"/>
                <a:ext cx="65274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Logansport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33FBB-25D2-8AD2-D442-4E0305658676}"/>
                  </a:ext>
                </a:extLst>
              </p:cNvPr>
              <p:cNvSpPr txBox="1"/>
              <p:nvPr/>
            </p:nvSpPr>
            <p:spPr>
              <a:xfrm>
                <a:off x="967592" y="3666222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Bienville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B8F0739-8600-690C-DF84-5A99C9E7ECB6}"/>
                  </a:ext>
                </a:extLst>
              </p:cNvPr>
              <p:cNvSpPr txBox="1"/>
              <p:nvPr/>
            </p:nvSpPr>
            <p:spPr>
              <a:xfrm>
                <a:off x="1863143" y="3237368"/>
                <a:ext cx="5196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Onward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B880A20-41E2-5606-C4A2-6D2BE3A0F8EF}"/>
                  </a:ext>
                </a:extLst>
              </p:cNvPr>
              <p:cNvSpPr txBox="1"/>
              <p:nvPr/>
            </p:nvSpPr>
            <p:spPr>
              <a:xfrm>
                <a:off x="2537042" y="3039533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Pickens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7A888F7-839A-F817-3FDA-F6754906EE5A}"/>
                  </a:ext>
                </a:extLst>
              </p:cNvPr>
              <p:cNvSpPr txBox="1"/>
              <p:nvPr/>
            </p:nvSpPr>
            <p:spPr>
              <a:xfrm>
                <a:off x="2520347" y="3551466"/>
                <a:ext cx="4700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Rankin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B804E26-0920-3261-B5FC-43B11CFBD396}"/>
                  </a:ext>
                </a:extLst>
              </p:cNvPr>
              <p:cNvSpPr txBox="1"/>
              <p:nvPr/>
            </p:nvSpPr>
            <p:spPr>
              <a:xfrm>
                <a:off x="2569848" y="5181600"/>
                <a:ext cx="3818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Toca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889AEF8-8E44-7E46-2E99-DB380A694CEA}"/>
                  </a:ext>
                </a:extLst>
              </p:cNvPr>
              <p:cNvSpPr txBox="1"/>
              <p:nvPr/>
            </p:nvSpPr>
            <p:spPr>
              <a:xfrm>
                <a:off x="1488356" y="5683478"/>
                <a:ext cx="6351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Shady Side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0D7CDB-095B-966C-D3BF-AC83750B250C}"/>
                  </a:ext>
                </a:extLst>
              </p:cNvPr>
              <p:cNvSpPr txBox="1"/>
              <p:nvPr/>
            </p:nvSpPr>
            <p:spPr>
              <a:xfrm>
                <a:off x="2995110" y="2902178"/>
                <a:ext cx="5709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Louisville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A196334-FEA6-E205-8815-DF6329A6AC1B}"/>
                  </a:ext>
                </a:extLst>
              </p:cNvPr>
              <p:cNvSpPr txBox="1"/>
              <p:nvPr/>
            </p:nvSpPr>
            <p:spPr>
              <a:xfrm>
                <a:off x="3051782" y="3708856"/>
                <a:ext cx="6623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Bay Springs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38D7D63-25CC-C039-968C-9EBDF2B8B2DF}"/>
                  </a:ext>
                </a:extLst>
              </p:cNvPr>
              <p:cNvSpPr txBox="1"/>
              <p:nvPr/>
            </p:nvSpPr>
            <p:spPr>
              <a:xfrm>
                <a:off x="3891393" y="3762677"/>
                <a:ext cx="3706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York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911D8FA-8C6B-68E1-5CAE-5C91A9C57612}"/>
                  </a:ext>
                </a:extLst>
              </p:cNvPr>
              <p:cNvSpPr txBox="1"/>
              <p:nvPr/>
            </p:nvSpPr>
            <p:spPr>
              <a:xfrm>
                <a:off x="4150960" y="3662554"/>
                <a:ext cx="479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Gallion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05E3796-9B09-696E-73F7-964329612DE9}"/>
                  </a:ext>
                </a:extLst>
              </p:cNvPr>
              <p:cNvSpPr txBox="1"/>
              <p:nvPr/>
            </p:nvSpPr>
            <p:spPr>
              <a:xfrm>
                <a:off x="4594463" y="3556155"/>
                <a:ext cx="4379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Selma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363401D-3397-DD5A-F241-AB099AEAD1A1}"/>
                  </a:ext>
                </a:extLst>
              </p:cNvPr>
              <p:cNvSpPr txBox="1"/>
              <p:nvPr/>
            </p:nvSpPr>
            <p:spPr>
              <a:xfrm>
                <a:off x="5055289" y="3574822"/>
                <a:ext cx="4812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Elmore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C8D6D03-8D9D-F1A0-4644-F9ACA6A26855}"/>
                  </a:ext>
                </a:extLst>
              </p:cNvPr>
              <p:cNvSpPr txBox="1"/>
              <p:nvPr/>
            </p:nvSpPr>
            <p:spPr>
              <a:xfrm>
                <a:off x="5313974" y="3261938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Auburn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301E9FF-4409-2A69-9163-E15908137016}"/>
                  </a:ext>
                </a:extLst>
              </p:cNvPr>
              <p:cNvSpPr txBox="1"/>
              <p:nvPr/>
            </p:nvSpPr>
            <p:spPr>
              <a:xfrm>
                <a:off x="6040438" y="3584466"/>
                <a:ext cx="6639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Holy Trinity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DAF6C3-EE21-730F-A5C9-6FE504EE6743}"/>
                  </a:ext>
                </a:extLst>
              </p:cNvPr>
              <p:cNvSpPr txBox="1"/>
              <p:nvPr/>
            </p:nvSpPr>
            <p:spPr>
              <a:xfrm>
                <a:off x="7044876" y="4495800"/>
                <a:ext cx="388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Pavo</a:t>
                </a:r>
              </a:p>
            </p:txBody>
          </p:sp>
          <p:sp>
            <p:nvSpPr>
              <p:cNvPr id="88" name="TextBox 35">
                <a:extLst>
                  <a:ext uri="{FF2B5EF4-FFF2-40B4-BE49-F238E27FC236}">
                    <a16:creationId xmlns:a16="http://schemas.microsoft.com/office/drawing/2014/main" id="{CBD5FBDE-12F2-C0E5-49A9-7197E72B8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82" y="3030765"/>
                <a:ext cx="4956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Reform</a:t>
                </a:r>
              </a:p>
            </p:txBody>
          </p:sp>
          <p:sp>
            <p:nvSpPr>
              <p:cNvPr id="89" name="TextBox 36">
                <a:extLst>
                  <a:ext uri="{FF2B5EF4-FFF2-40B4-BE49-F238E27FC236}">
                    <a16:creationId xmlns:a16="http://schemas.microsoft.com/office/drawing/2014/main" id="{776C0ECF-B920-05C2-5FC5-2091C0B782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151" y="2667000"/>
                <a:ext cx="6735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McConnells</a:t>
                </a:r>
              </a:p>
            </p:txBody>
          </p:sp>
          <p:sp>
            <p:nvSpPr>
              <p:cNvPr id="90" name="TextBox 37">
                <a:extLst>
                  <a:ext uri="{FF2B5EF4-FFF2-40B4-BE49-F238E27FC236}">
                    <a16:creationId xmlns:a16="http://schemas.microsoft.com/office/drawing/2014/main" id="{CB8A2D00-005D-D032-B471-64C56F3A5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2946856"/>
                <a:ext cx="6527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Providence</a:t>
                </a:r>
              </a:p>
            </p:txBody>
          </p:sp>
          <p:sp>
            <p:nvSpPr>
              <p:cNvPr id="91" name="TextBox 38">
                <a:extLst>
                  <a:ext uri="{FF2B5EF4-FFF2-40B4-BE49-F238E27FC236}">
                    <a16:creationId xmlns:a16="http://schemas.microsoft.com/office/drawing/2014/main" id="{2C07F627-EF6E-C628-538A-CBE7B91EB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0578" y="2555875"/>
                <a:ext cx="4924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Tarrant</a:t>
                </a:r>
              </a:p>
            </p:txBody>
          </p:sp>
          <p:sp>
            <p:nvSpPr>
              <p:cNvPr id="92" name="TextBox 39">
                <a:extLst>
                  <a:ext uri="{FF2B5EF4-FFF2-40B4-BE49-F238E27FC236}">
                    <a16:creationId xmlns:a16="http://schemas.microsoft.com/office/drawing/2014/main" id="{5F9B21A5-41E1-D582-0CCD-421CC726D3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7925" y="2787878"/>
                <a:ext cx="51809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Pell City</a:t>
                </a:r>
              </a:p>
            </p:txBody>
          </p:sp>
          <p:sp>
            <p:nvSpPr>
              <p:cNvPr id="93" name="TextBox 40">
                <a:extLst>
                  <a:ext uri="{FF2B5EF4-FFF2-40B4-BE49-F238E27FC236}">
                    <a16:creationId xmlns:a16="http://schemas.microsoft.com/office/drawing/2014/main" id="{C4D8ACC4-77B5-23D0-2E99-3CA63724F3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5177" y="2771319"/>
                <a:ext cx="74892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DeArmanville</a:t>
                </a:r>
              </a:p>
            </p:txBody>
          </p:sp>
          <p:sp>
            <p:nvSpPr>
              <p:cNvPr id="94" name="TextBox 41">
                <a:extLst>
                  <a:ext uri="{FF2B5EF4-FFF2-40B4-BE49-F238E27FC236}">
                    <a16:creationId xmlns:a16="http://schemas.microsoft.com/office/drawing/2014/main" id="{E3A3FB89-1298-345C-9206-54216D1956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2112" y="2489656"/>
                <a:ext cx="5629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Bell Mills</a:t>
                </a:r>
              </a:p>
            </p:txBody>
          </p:sp>
          <p:sp>
            <p:nvSpPr>
              <p:cNvPr id="95" name="TextBox 42">
                <a:extLst>
                  <a:ext uri="{FF2B5EF4-FFF2-40B4-BE49-F238E27FC236}">
                    <a16:creationId xmlns:a16="http://schemas.microsoft.com/office/drawing/2014/main" id="{B514AC5B-A214-CC35-F39F-8AA28538F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19939" y="2063978"/>
                <a:ext cx="42832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Rome</a:t>
                </a:r>
              </a:p>
            </p:txBody>
          </p:sp>
          <p:sp>
            <p:nvSpPr>
              <p:cNvPr id="96" name="TextBox 29">
                <a:extLst>
                  <a:ext uri="{FF2B5EF4-FFF2-40B4-BE49-F238E27FC236}">
                    <a16:creationId xmlns:a16="http://schemas.microsoft.com/office/drawing/2014/main" id="{DC004B0B-E294-FCBC-14EB-AECC39C2B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9621" y="3148012"/>
                <a:ext cx="5084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Ellerslie</a:t>
                </a:r>
              </a:p>
            </p:txBody>
          </p:sp>
          <p:sp>
            <p:nvSpPr>
              <p:cNvPr id="97" name="TextBox 31">
                <a:extLst>
                  <a:ext uri="{FF2B5EF4-FFF2-40B4-BE49-F238E27FC236}">
                    <a16:creationId xmlns:a16="http://schemas.microsoft.com/office/drawing/2014/main" id="{CA88C728-1C3E-97EC-BE6D-56C54493DC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2971" y="2979509"/>
                <a:ext cx="60625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Ocmulgee</a:t>
                </a:r>
              </a:p>
            </p:txBody>
          </p:sp>
          <p:sp>
            <p:nvSpPr>
              <p:cNvPr id="98" name="TextBox 32">
                <a:extLst>
                  <a:ext uri="{FF2B5EF4-FFF2-40B4-BE49-F238E27FC236}">
                    <a16:creationId xmlns:a16="http://schemas.microsoft.com/office/drawing/2014/main" id="{689BB75C-21A5-82C8-6C2F-F669D830E0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6100" y="3138487"/>
                <a:ext cx="5677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Hall Gate</a:t>
                </a:r>
              </a:p>
            </p:txBody>
          </p:sp>
          <p:sp>
            <p:nvSpPr>
              <p:cNvPr id="99" name="TextBox 33">
                <a:extLst>
                  <a:ext uri="{FF2B5EF4-FFF2-40B4-BE49-F238E27FC236}">
                    <a16:creationId xmlns:a16="http://schemas.microsoft.com/office/drawing/2014/main" id="{29F73BA5-0658-E443-B1CE-B48575250C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539" y="2862792"/>
                <a:ext cx="4571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Wrens</a:t>
                </a:r>
              </a:p>
            </p:txBody>
          </p:sp>
          <p:sp>
            <p:nvSpPr>
              <p:cNvPr id="100" name="TextBox 48">
                <a:extLst>
                  <a:ext uri="{FF2B5EF4-FFF2-40B4-BE49-F238E27FC236}">
                    <a16:creationId xmlns:a16="http://schemas.microsoft.com/office/drawing/2014/main" id="{71EC318C-474F-F65A-AD24-A11CE5E79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9467" y="2303463"/>
                <a:ext cx="5405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Hartwell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16C2243-4F0F-069F-882C-521481D9F7EB}"/>
                  </a:ext>
                </a:extLst>
              </p:cNvPr>
              <p:cNvSpPr txBox="1"/>
              <p:nvPr/>
            </p:nvSpPr>
            <p:spPr>
              <a:xfrm>
                <a:off x="8151006" y="3793867"/>
                <a:ext cx="558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Riceboro</a:t>
                </a:r>
                <a:endParaRPr lang="en-US" sz="800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798BFC0-1DCE-241A-A359-110D41C6A8E1}"/>
                  </a:ext>
                </a:extLst>
              </p:cNvPr>
              <p:cNvSpPr txBox="1"/>
              <p:nvPr/>
            </p:nvSpPr>
            <p:spPr>
              <a:xfrm>
                <a:off x="7425412" y="4343399"/>
                <a:ext cx="6174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Brookman</a:t>
                </a:r>
                <a:endParaRPr lang="en-US" sz="800" dirty="0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6E075DE-BE7C-6413-A89D-A36ACE417122}"/>
              </a:ext>
            </a:extLst>
          </p:cNvPr>
          <p:cNvGrpSpPr/>
          <p:nvPr/>
        </p:nvGrpSpPr>
        <p:grpSpPr>
          <a:xfrm>
            <a:off x="9120061" y="5120680"/>
            <a:ext cx="2466321" cy="1108255"/>
            <a:chOff x="6553199" y="5358153"/>
            <a:chExt cx="2243450" cy="815442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C44F01B-9FEB-7E31-3A11-1FC650C068E1}"/>
                </a:ext>
              </a:extLst>
            </p:cNvPr>
            <p:cNvSpPr/>
            <p:nvPr/>
          </p:nvSpPr>
          <p:spPr>
            <a:xfrm>
              <a:off x="6553199" y="5358153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08E574A-2BED-BDBE-80BF-0F7DB30FB7BE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116" name="Flowchart: Connector 115">
                <a:extLst>
                  <a:ext uri="{FF2B5EF4-FFF2-40B4-BE49-F238E27FC236}">
                    <a16:creationId xmlns:a16="http://schemas.microsoft.com/office/drawing/2014/main" id="{492C045B-A3BC-FA28-8A3A-8323A7B29EFC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lowchart: Extract 116">
                <a:extLst>
                  <a:ext uri="{FF2B5EF4-FFF2-40B4-BE49-F238E27FC236}">
                    <a16:creationId xmlns:a16="http://schemas.microsoft.com/office/drawing/2014/main" id="{45635CCE-A4C6-9163-2CF2-3CF2DDB67FD5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5AB59D-E7C4-1C39-824E-707D4DF6B4A5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Box 67">
            <a:extLst>
              <a:ext uri="{FF2B5EF4-FFF2-40B4-BE49-F238E27FC236}">
                <a16:creationId xmlns:a16="http://schemas.microsoft.com/office/drawing/2014/main" id="{544671F9-B962-BA1D-68E4-2A118A03B1BC}"/>
              </a:ext>
            </a:extLst>
          </p:cNvPr>
          <p:cNvSpPr txBox="1">
            <a:spLocks noChangeArrowheads="1"/>
          </p:cNvSpPr>
          <p:nvPr/>
        </p:nvSpPr>
        <p:spPr bwMode="auto">
          <a:xfrm rot="4024734">
            <a:off x="8340180" y="2430824"/>
            <a:ext cx="8540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Elba</a:t>
            </a:r>
            <a:r>
              <a:rPr lang="en-US" sz="900" dirty="0"/>
              <a:t> </a:t>
            </a:r>
            <a:r>
              <a:rPr lang="en-US" sz="900" b="1" dirty="0">
                <a:solidFill>
                  <a:srgbClr val="FF0000"/>
                </a:solidFill>
              </a:rPr>
              <a:t>Express</a:t>
            </a:r>
          </a:p>
        </p:txBody>
      </p:sp>
      <p:sp>
        <p:nvSpPr>
          <p:cNvPr id="105" name="Line Callout 1 57">
            <a:extLst>
              <a:ext uri="{FF2B5EF4-FFF2-40B4-BE49-F238E27FC236}">
                <a16:creationId xmlns:a16="http://schemas.microsoft.com/office/drawing/2014/main" id="{A1D1EB1B-5EC9-C566-8D6E-A4906034B35C}"/>
              </a:ext>
            </a:extLst>
          </p:cNvPr>
          <p:cNvSpPr/>
          <p:nvPr/>
        </p:nvSpPr>
        <p:spPr>
          <a:xfrm>
            <a:off x="1899675" y="1909837"/>
            <a:ext cx="1579566" cy="924264"/>
          </a:xfrm>
          <a:prstGeom prst="borderCallout1">
            <a:avLst>
              <a:gd name="adj1" fmla="val 176510"/>
              <a:gd name="adj2" fmla="val 142225"/>
              <a:gd name="adj3" fmla="val 102759"/>
              <a:gd name="adj4" fmla="val 9967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Unscheduled unit outage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Rankin compressor station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Proj-46102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8-6-24 to 9-1-24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6" name="Line Callout 1 57">
            <a:extLst>
              <a:ext uri="{FF2B5EF4-FFF2-40B4-BE49-F238E27FC236}">
                <a16:creationId xmlns:a16="http://schemas.microsoft.com/office/drawing/2014/main" id="{F3F058D7-FF47-F675-DC7C-EE7FB0E9DB49}"/>
              </a:ext>
            </a:extLst>
          </p:cNvPr>
          <p:cNvSpPr/>
          <p:nvPr/>
        </p:nvSpPr>
        <p:spPr>
          <a:xfrm>
            <a:off x="4913736" y="4373751"/>
            <a:ext cx="1579566" cy="924264"/>
          </a:xfrm>
          <a:prstGeom prst="borderCallout1">
            <a:avLst>
              <a:gd name="adj1" fmla="val -96544"/>
              <a:gd name="adj2" fmla="val 46129"/>
              <a:gd name="adj3" fmla="val -3099"/>
              <a:gd name="adj4" fmla="val 5046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Unscheduled unit outage Gallion compressor station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11-29-23 to 10-31-24</a:t>
            </a:r>
          </a:p>
        </p:txBody>
      </p:sp>
    </p:spTree>
    <p:extLst>
      <p:ext uri="{BB962C8B-B14F-4D97-AF65-F5344CB8AC3E}">
        <p14:creationId xmlns:p14="http://schemas.microsoft.com/office/powerpoint/2010/main" val="123385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500210-8796-7F0A-BB01-55B0D075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A81074-E280-9405-D5D8-1999306D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North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58ED9-7818-4F04-AD2E-022300C6D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5" y="516986"/>
            <a:ext cx="4664194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August/September/October/November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5EE0464-A931-BB2C-677F-BAB9F6E8F052}"/>
              </a:ext>
            </a:extLst>
          </p:cNvPr>
          <p:cNvGrpSpPr/>
          <p:nvPr/>
        </p:nvGrpSpPr>
        <p:grpSpPr>
          <a:xfrm>
            <a:off x="275627" y="1197451"/>
            <a:ext cx="10756371" cy="5286659"/>
            <a:chOff x="-1226602" y="1385176"/>
            <a:chExt cx="10756371" cy="5286659"/>
          </a:xfrm>
        </p:grpSpPr>
        <p:pic>
          <p:nvPicPr>
            <p:cNvPr id="108" name="Content Placeholder 3" descr="north system.bmp">
              <a:extLst>
                <a:ext uri="{FF2B5EF4-FFF2-40B4-BE49-F238E27FC236}">
                  <a16:creationId xmlns:a16="http://schemas.microsoft.com/office/drawing/2014/main" id="{8F3E609A-DD9A-F8AE-14EF-FE5F8F76A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356" y="1389768"/>
              <a:ext cx="9186331" cy="38260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A2E7C0C-EC81-12EF-4F3E-9875C18471FB}"/>
                </a:ext>
              </a:extLst>
            </p:cNvPr>
            <p:cNvGrpSpPr/>
            <p:nvPr/>
          </p:nvGrpSpPr>
          <p:grpSpPr>
            <a:xfrm>
              <a:off x="-1226602" y="1385176"/>
              <a:ext cx="10756371" cy="5286659"/>
              <a:chOff x="-1031875" y="1600200"/>
              <a:chExt cx="9636125" cy="4736069"/>
            </a:xfrm>
          </p:grpSpPr>
          <p:sp>
            <p:nvSpPr>
              <p:cNvPr id="110" name="Flowchart: Connector 109">
                <a:extLst>
                  <a:ext uri="{FF2B5EF4-FFF2-40B4-BE49-F238E27FC236}">
                    <a16:creationId xmlns:a16="http://schemas.microsoft.com/office/drawing/2014/main" id="{3AF9CAC5-1EB7-520F-72E0-1B5E965C4909}"/>
                  </a:ext>
                </a:extLst>
              </p:cNvPr>
              <p:cNvSpPr/>
              <p:nvPr/>
            </p:nvSpPr>
            <p:spPr>
              <a:xfrm>
                <a:off x="609600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lowchart: Connector 110">
                <a:extLst>
                  <a:ext uri="{FF2B5EF4-FFF2-40B4-BE49-F238E27FC236}">
                    <a16:creationId xmlns:a16="http://schemas.microsoft.com/office/drawing/2014/main" id="{3E111BC0-A3A5-CF96-363F-E7CF4D77985E}"/>
                  </a:ext>
                </a:extLst>
              </p:cNvPr>
              <p:cNvSpPr/>
              <p:nvPr/>
            </p:nvSpPr>
            <p:spPr>
              <a:xfrm>
                <a:off x="10668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lowchart: Connector 111">
                <a:extLst>
                  <a:ext uri="{FF2B5EF4-FFF2-40B4-BE49-F238E27FC236}">
                    <a16:creationId xmlns:a16="http://schemas.microsoft.com/office/drawing/2014/main" id="{C887CB85-CCA2-D5EB-0DD5-38BD1C5CDE86}"/>
                  </a:ext>
                </a:extLst>
              </p:cNvPr>
              <p:cNvSpPr/>
              <p:nvPr/>
            </p:nvSpPr>
            <p:spPr>
              <a:xfrm>
                <a:off x="2971800" y="3962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lowchart: Connector 112">
                <a:extLst>
                  <a:ext uri="{FF2B5EF4-FFF2-40B4-BE49-F238E27FC236}">
                    <a16:creationId xmlns:a16="http://schemas.microsoft.com/office/drawing/2014/main" id="{8AE0DF09-1EA1-4564-D778-703A3FFF901D}"/>
                  </a:ext>
                </a:extLst>
              </p:cNvPr>
              <p:cNvSpPr/>
              <p:nvPr/>
            </p:nvSpPr>
            <p:spPr>
              <a:xfrm>
                <a:off x="38100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lowchart: Connector 113">
                <a:extLst>
                  <a:ext uri="{FF2B5EF4-FFF2-40B4-BE49-F238E27FC236}">
                    <a16:creationId xmlns:a16="http://schemas.microsoft.com/office/drawing/2014/main" id="{668CE299-22DA-29F3-A4FE-457708926D74}"/>
                  </a:ext>
                </a:extLst>
              </p:cNvPr>
              <p:cNvSpPr/>
              <p:nvPr/>
            </p:nvSpPr>
            <p:spPr>
              <a:xfrm>
                <a:off x="44958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lowchart: Connector 114">
                <a:extLst>
                  <a:ext uri="{FF2B5EF4-FFF2-40B4-BE49-F238E27FC236}">
                    <a16:creationId xmlns:a16="http://schemas.microsoft.com/office/drawing/2014/main" id="{803CEA9C-4AA1-BA74-ECA4-C73C7E3981AD}"/>
                  </a:ext>
                </a:extLst>
              </p:cNvPr>
              <p:cNvSpPr/>
              <p:nvPr/>
            </p:nvSpPr>
            <p:spPr>
              <a:xfrm>
                <a:off x="52578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lowchart: Connector 115">
                <a:extLst>
                  <a:ext uri="{FF2B5EF4-FFF2-40B4-BE49-F238E27FC236}">
                    <a16:creationId xmlns:a16="http://schemas.microsoft.com/office/drawing/2014/main" id="{98712EDD-3382-337E-CE5B-DECF079DD32A}"/>
                  </a:ext>
                </a:extLst>
              </p:cNvPr>
              <p:cNvSpPr/>
              <p:nvPr/>
            </p:nvSpPr>
            <p:spPr>
              <a:xfrm>
                <a:off x="5638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Flowchart: Connector 116">
                <a:extLst>
                  <a:ext uri="{FF2B5EF4-FFF2-40B4-BE49-F238E27FC236}">
                    <a16:creationId xmlns:a16="http://schemas.microsoft.com/office/drawing/2014/main" id="{083D97BB-2A6A-D929-DE1A-B3484CF147DA}"/>
                  </a:ext>
                </a:extLst>
              </p:cNvPr>
              <p:cNvSpPr/>
              <p:nvPr/>
            </p:nvSpPr>
            <p:spPr>
              <a:xfrm>
                <a:off x="6019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Flowchart: Connector 117">
                <a:extLst>
                  <a:ext uri="{FF2B5EF4-FFF2-40B4-BE49-F238E27FC236}">
                    <a16:creationId xmlns:a16="http://schemas.microsoft.com/office/drawing/2014/main" id="{0208220B-4A98-C846-BE63-A015625C449A}"/>
                  </a:ext>
                </a:extLst>
              </p:cNvPr>
              <p:cNvSpPr/>
              <p:nvPr/>
            </p:nvSpPr>
            <p:spPr>
              <a:xfrm>
                <a:off x="63246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Flowchart: Connector 118">
                <a:extLst>
                  <a:ext uri="{FF2B5EF4-FFF2-40B4-BE49-F238E27FC236}">
                    <a16:creationId xmlns:a16="http://schemas.microsoft.com/office/drawing/2014/main" id="{78A813DA-776B-D493-1BB9-A38D9A246509}"/>
                  </a:ext>
                </a:extLst>
              </p:cNvPr>
              <p:cNvSpPr/>
              <p:nvPr/>
            </p:nvSpPr>
            <p:spPr>
              <a:xfrm>
                <a:off x="67818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Flowchart: Connector 119">
                <a:extLst>
                  <a:ext uri="{FF2B5EF4-FFF2-40B4-BE49-F238E27FC236}">
                    <a16:creationId xmlns:a16="http://schemas.microsoft.com/office/drawing/2014/main" id="{622E53D1-B55B-22DE-B1DE-15DBDC40312A}"/>
                  </a:ext>
                </a:extLst>
              </p:cNvPr>
              <p:cNvSpPr/>
              <p:nvPr/>
            </p:nvSpPr>
            <p:spPr>
              <a:xfrm>
                <a:off x="70866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Flowchart: Connector 120">
                <a:extLst>
                  <a:ext uri="{FF2B5EF4-FFF2-40B4-BE49-F238E27FC236}">
                    <a16:creationId xmlns:a16="http://schemas.microsoft.com/office/drawing/2014/main" id="{348212A6-508C-6A3C-D563-5693403636FD}"/>
                  </a:ext>
                </a:extLst>
              </p:cNvPr>
              <p:cNvSpPr/>
              <p:nvPr/>
            </p:nvSpPr>
            <p:spPr>
              <a:xfrm>
                <a:off x="7512050" y="3082925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Flowchart: Connector 121">
                <a:extLst>
                  <a:ext uri="{FF2B5EF4-FFF2-40B4-BE49-F238E27FC236}">
                    <a16:creationId xmlns:a16="http://schemas.microsoft.com/office/drawing/2014/main" id="{4E1C467C-8B48-9B8A-988F-A36D3870F569}"/>
                  </a:ext>
                </a:extLst>
              </p:cNvPr>
              <p:cNvSpPr/>
              <p:nvPr/>
            </p:nvSpPr>
            <p:spPr>
              <a:xfrm>
                <a:off x="77724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lowchart: Connector 122">
                <a:extLst>
                  <a:ext uri="{FF2B5EF4-FFF2-40B4-BE49-F238E27FC236}">
                    <a16:creationId xmlns:a16="http://schemas.microsoft.com/office/drawing/2014/main" id="{8A26850E-A2AB-8F14-F633-1B70BC4EBD5D}"/>
                  </a:ext>
                </a:extLst>
              </p:cNvPr>
              <p:cNvSpPr/>
              <p:nvPr/>
            </p:nvSpPr>
            <p:spPr>
              <a:xfrm>
                <a:off x="38100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Isosceles Triangle 123">
                <a:extLst>
                  <a:ext uri="{FF2B5EF4-FFF2-40B4-BE49-F238E27FC236}">
                    <a16:creationId xmlns:a16="http://schemas.microsoft.com/office/drawing/2014/main" id="{9332B91B-1912-21E4-EDC4-B203E2272329}"/>
                  </a:ext>
                </a:extLst>
              </p:cNvPr>
              <p:cNvSpPr/>
              <p:nvPr/>
            </p:nvSpPr>
            <p:spPr>
              <a:xfrm>
                <a:off x="990600" y="4038600"/>
                <a:ext cx="152400" cy="152400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Isosceles Triangle 124">
                <a:extLst>
                  <a:ext uri="{FF2B5EF4-FFF2-40B4-BE49-F238E27FC236}">
                    <a16:creationId xmlns:a16="http://schemas.microsoft.com/office/drawing/2014/main" id="{7B2CEBB8-0966-035D-9E84-EAE90E99DF49}"/>
                  </a:ext>
                </a:extLst>
              </p:cNvPr>
              <p:cNvSpPr/>
              <p:nvPr/>
            </p:nvSpPr>
            <p:spPr>
              <a:xfrm>
                <a:off x="4876800" y="2895600"/>
                <a:ext cx="152400" cy="152400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TextBox 23">
                <a:extLst>
                  <a:ext uri="{FF2B5EF4-FFF2-40B4-BE49-F238E27FC236}">
                    <a16:creationId xmlns:a16="http://schemas.microsoft.com/office/drawing/2014/main" id="{8C2F18CB-47E4-BBDC-64CE-8425B06D2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4724400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LA</a:t>
                </a:r>
              </a:p>
            </p:txBody>
          </p:sp>
          <p:sp>
            <p:nvSpPr>
              <p:cNvPr id="127" name="TextBox 24">
                <a:extLst>
                  <a:ext uri="{FF2B5EF4-FFF2-40B4-BE49-F238E27FC236}">
                    <a16:creationId xmlns:a16="http://schemas.microsoft.com/office/drawing/2014/main" id="{E40D4001-4FCC-D1D3-4280-EA75BED90B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4471" y="28956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MS</a:t>
                </a:r>
              </a:p>
            </p:txBody>
          </p:sp>
          <p:sp>
            <p:nvSpPr>
              <p:cNvPr id="128" name="TextBox 25">
                <a:extLst>
                  <a:ext uri="{FF2B5EF4-FFF2-40B4-BE49-F238E27FC236}">
                    <a16:creationId xmlns:a16="http://schemas.microsoft.com/office/drawing/2014/main" id="{CB3C6E24-9CAF-0EEF-A4D7-C72D65115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000" y="3886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AL</a:t>
                </a:r>
              </a:p>
            </p:txBody>
          </p:sp>
          <p:sp>
            <p:nvSpPr>
              <p:cNvPr id="129" name="TextBox 26">
                <a:extLst>
                  <a:ext uri="{FF2B5EF4-FFF2-40B4-BE49-F238E27FC236}">
                    <a16:creationId xmlns:a16="http://schemas.microsoft.com/office/drawing/2014/main" id="{EB529BE5-75B6-E2AB-3152-D46899B24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0" y="33528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130" name="TextBox 27">
                <a:extLst>
                  <a:ext uri="{FF2B5EF4-FFF2-40B4-BE49-F238E27FC236}">
                    <a16:creationId xmlns:a16="http://schemas.microsoft.com/office/drawing/2014/main" id="{D421E7F2-9463-BA96-4C28-A479D85B4D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43" y="4243387"/>
                <a:ext cx="5953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Logansport</a:t>
                </a:r>
              </a:p>
            </p:txBody>
          </p:sp>
          <p:sp>
            <p:nvSpPr>
              <p:cNvPr id="131" name="TextBox 28">
                <a:extLst>
                  <a:ext uri="{FF2B5EF4-FFF2-40B4-BE49-F238E27FC236}">
                    <a16:creationId xmlns:a16="http://schemas.microsoft.com/office/drawing/2014/main" id="{098725AB-0016-E267-805A-92613288E4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4419600"/>
                <a:ext cx="4921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Bienville</a:t>
                </a:r>
              </a:p>
            </p:txBody>
          </p:sp>
          <p:sp>
            <p:nvSpPr>
              <p:cNvPr id="132" name="TextBox 29">
                <a:extLst>
                  <a:ext uri="{FF2B5EF4-FFF2-40B4-BE49-F238E27FC236}">
                    <a16:creationId xmlns:a16="http://schemas.microsoft.com/office/drawing/2014/main" id="{6A0E5F95-E6EF-6E97-5C94-FBCDEA0E9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3886200"/>
                <a:ext cx="8874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Bear Creek Storage</a:t>
                </a:r>
              </a:p>
            </p:txBody>
          </p:sp>
          <p:sp>
            <p:nvSpPr>
              <p:cNvPr id="133" name="TextBox 30">
                <a:extLst>
                  <a:ext uri="{FF2B5EF4-FFF2-40B4-BE49-F238E27FC236}">
                    <a16:creationId xmlns:a16="http://schemas.microsoft.com/office/drawing/2014/main" id="{7C5F636D-3750-85A7-B954-921B0AEF5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3733800"/>
                <a:ext cx="4762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Onward</a:t>
                </a:r>
              </a:p>
            </p:txBody>
          </p:sp>
          <p:sp>
            <p:nvSpPr>
              <p:cNvPr id="134" name="TextBox 31">
                <a:extLst>
                  <a:ext uri="{FF2B5EF4-FFF2-40B4-BE49-F238E27FC236}">
                    <a16:creationId xmlns:a16="http://schemas.microsoft.com/office/drawing/2014/main" id="{553D00E4-20FC-4A56-8288-BCC9DDA0AA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3581400"/>
                <a:ext cx="457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Pickens</a:t>
                </a:r>
              </a:p>
            </p:txBody>
          </p:sp>
          <p:sp>
            <p:nvSpPr>
              <p:cNvPr id="135" name="TextBox 32">
                <a:extLst>
                  <a:ext uri="{FF2B5EF4-FFF2-40B4-BE49-F238E27FC236}">
                    <a16:creationId xmlns:a16="http://schemas.microsoft.com/office/drawing/2014/main" id="{F1E50E2C-CDCF-37CB-1878-67E480C9A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4419600"/>
                <a:ext cx="4302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Rankin</a:t>
                </a:r>
              </a:p>
            </p:txBody>
          </p:sp>
          <p:sp>
            <p:nvSpPr>
              <p:cNvPr id="136" name="TextBox 33">
                <a:extLst>
                  <a:ext uri="{FF2B5EF4-FFF2-40B4-BE49-F238E27FC236}">
                    <a16:creationId xmlns:a16="http://schemas.microsoft.com/office/drawing/2014/main" id="{ABA3C605-CA92-B9F7-CCC0-13C3E62C1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3352800"/>
                <a:ext cx="5207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Louisville</a:t>
                </a:r>
              </a:p>
            </p:txBody>
          </p:sp>
          <p:sp>
            <p:nvSpPr>
              <p:cNvPr id="137" name="TextBox 34">
                <a:extLst>
                  <a:ext uri="{FF2B5EF4-FFF2-40B4-BE49-F238E27FC236}">
                    <a16:creationId xmlns:a16="http://schemas.microsoft.com/office/drawing/2014/main" id="{B602CE77-4015-C372-60AF-20EBFA94D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5800" y="2743200"/>
                <a:ext cx="773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 err="1"/>
                  <a:t>Muldon</a:t>
                </a:r>
                <a:r>
                  <a:rPr lang="en-US" sz="700" dirty="0"/>
                  <a:t> Storage</a:t>
                </a:r>
              </a:p>
            </p:txBody>
          </p:sp>
          <p:sp>
            <p:nvSpPr>
              <p:cNvPr id="138" name="TextBox 35">
                <a:extLst>
                  <a:ext uri="{FF2B5EF4-FFF2-40B4-BE49-F238E27FC236}">
                    <a16:creationId xmlns:a16="http://schemas.microsoft.com/office/drawing/2014/main" id="{1244E822-51DC-2DD3-52C4-09F0E35B40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3214687"/>
                <a:ext cx="457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Reform</a:t>
                </a:r>
              </a:p>
            </p:txBody>
          </p:sp>
          <p:sp>
            <p:nvSpPr>
              <p:cNvPr id="139" name="TextBox 36">
                <a:extLst>
                  <a:ext uri="{FF2B5EF4-FFF2-40B4-BE49-F238E27FC236}">
                    <a16:creationId xmlns:a16="http://schemas.microsoft.com/office/drawing/2014/main" id="{88DD677C-3D66-E246-1339-A4E4C0B83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0" y="3048000"/>
                <a:ext cx="6111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McConnells</a:t>
                </a:r>
              </a:p>
            </p:txBody>
          </p:sp>
          <p:sp>
            <p:nvSpPr>
              <p:cNvPr id="140" name="TextBox 37">
                <a:extLst>
                  <a:ext uri="{FF2B5EF4-FFF2-40B4-BE49-F238E27FC236}">
                    <a16:creationId xmlns:a16="http://schemas.microsoft.com/office/drawing/2014/main" id="{EB3CF2FC-4C3E-5AB9-9581-4BE6DD8B8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5837" y="3306232"/>
                <a:ext cx="5937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Providence</a:t>
                </a:r>
              </a:p>
            </p:txBody>
          </p:sp>
          <p:sp>
            <p:nvSpPr>
              <p:cNvPr id="141" name="TextBox 38">
                <a:extLst>
                  <a:ext uri="{FF2B5EF4-FFF2-40B4-BE49-F238E27FC236}">
                    <a16:creationId xmlns:a16="http://schemas.microsoft.com/office/drawing/2014/main" id="{BD3B0CA1-254E-D860-8C80-48DA47E25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4893" y="2895600"/>
                <a:ext cx="4556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Tarrant</a:t>
                </a:r>
              </a:p>
            </p:txBody>
          </p:sp>
          <p:sp>
            <p:nvSpPr>
              <p:cNvPr id="142" name="TextBox 39">
                <a:extLst>
                  <a:ext uri="{FF2B5EF4-FFF2-40B4-BE49-F238E27FC236}">
                    <a16:creationId xmlns:a16="http://schemas.microsoft.com/office/drawing/2014/main" id="{7156522B-07FA-D884-9BD2-8BDD120654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2971800"/>
                <a:ext cx="4778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Pell City</a:t>
                </a:r>
              </a:p>
            </p:txBody>
          </p:sp>
          <p:sp>
            <p:nvSpPr>
              <p:cNvPr id="143" name="TextBox 40">
                <a:extLst>
                  <a:ext uri="{FF2B5EF4-FFF2-40B4-BE49-F238E27FC236}">
                    <a16:creationId xmlns:a16="http://schemas.microsoft.com/office/drawing/2014/main" id="{D30617DF-7302-EBF4-3F25-BFDE57BF28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3200400"/>
                <a:ext cx="6762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DeArmanville</a:t>
                </a:r>
              </a:p>
            </p:txBody>
          </p:sp>
          <p:sp>
            <p:nvSpPr>
              <p:cNvPr id="144" name="TextBox 41">
                <a:extLst>
                  <a:ext uri="{FF2B5EF4-FFF2-40B4-BE49-F238E27FC236}">
                    <a16:creationId xmlns:a16="http://schemas.microsoft.com/office/drawing/2014/main" id="{1A184737-AE98-5AD5-9AAA-7887AF892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6600" y="2895600"/>
                <a:ext cx="5143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Bell Mills</a:t>
                </a:r>
              </a:p>
            </p:txBody>
          </p:sp>
          <p:sp>
            <p:nvSpPr>
              <p:cNvPr id="145" name="TextBox 42">
                <a:extLst>
                  <a:ext uri="{FF2B5EF4-FFF2-40B4-BE49-F238E27FC236}">
                    <a16:creationId xmlns:a16="http://schemas.microsoft.com/office/drawing/2014/main" id="{8BA5F4E2-E5A4-3FC1-F3E7-AA1340CCC6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2209800"/>
                <a:ext cx="3984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Rome</a:t>
                </a:r>
                <a:endParaRPr lang="en-US" dirty="0"/>
              </a:p>
            </p:txBody>
          </p:sp>
          <p:sp>
            <p:nvSpPr>
              <p:cNvPr id="146" name="TextBox 49">
                <a:extLst>
                  <a:ext uri="{FF2B5EF4-FFF2-40B4-BE49-F238E27FC236}">
                    <a16:creationId xmlns:a16="http://schemas.microsoft.com/office/drawing/2014/main" id="{C3C10D74-6601-6120-107F-7E1BAE7B8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8400" y="1981200"/>
                <a:ext cx="5476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Huntsville</a:t>
                </a: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221A3DA9-5B71-7328-9BD4-0837888A21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5200" y="1600200"/>
                <a:ext cx="6540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Chattanooga</a:t>
                </a:r>
              </a:p>
            </p:txBody>
          </p:sp>
          <p:sp>
            <p:nvSpPr>
              <p:cNvPr id="148" name="TextBox 51">
                <a:extLst>
                  <a:ext uri="{FF2B5EF4-FFF2-40B4-BE49-F238E27FC236}">
                    <a16:creationId xmlns:a16="http://schemas.microsoft.com/office/drawing/2014/main" id="{EC476984-AF89-FD38-47F4-923D655D15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53400" y="28194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149" name="Line Callout 1 51">
                <a:extLst>
                  <a:ext uri="{FF2B5EF4-FFF2-40B4-BE49-F238E27FC236}">
                    <a16:creationId xmlns:a16="http://schemas.microsoft.com/office/drawing/2014/main" id="{DB579718-A944-B131-1A1D-727DB34DEAD6}"/>
                  </a:ext>
                </a:extLst>
              </p:cNvPr>
              <p:cNvSpPr/>
              <p:nvPr/>
            </p:nvSpPr>
            <p:spPr>
              <a:xfrm>
                <a:off x="-1031875" y="5879069"/>
                <a:ext cx="2362200" cy="457200"/>
              </a:xfrm>
              <a:prstGeom prst="borderCallout1">
                <a:avLst>
                  <a:gd name="adj1" fmla="val 2644"/>
                  <a:gd name="adj2" fmla="val 24381"/>
                  <a:gd name="adj3" fmla="val 8981"/>
                  <a:gd name="adj4" fmla="val 73158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bg1"/>
                    </a:solidFill>
                  </a:rPr>
                  <a:t>Southern will be conducting other general maintenance  during this period  </a:t>
                </a:r>
              </a:p>
            </p:txBody>
          </p:sp>
          <p:sp>
            <p:nvSpPr>
              <p:cNvPr id="150" name="TextBox 24">
                <a:extLst>
                  <a:ext uri="{FF2B5EF4-FFF2-40B4-BE49-F238E27FC236}">
                    <a16:creationId xmlns:a16="http://schemas.microsoft.com/office/drawing/2014/main" id="{03EB4AAE-B133-1DE7-9260-9ADA426F9F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4067" y="2259806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AL</a:t>
                </a:r>
              </a:p>
            </p:txBody>
          </p:sp>
          <p:sp>
            <p:nvSpPr>
              <p:cNvPr id="153" name="Line Callout 1 60">
                <a:extLst>
                  <a:ext uri="{FF2B5EF4-FFF2-40B4-BE49-F238E27FC236}">
                    <a16:creationId xmlns:a16="http://schemas.microsoft.com/office/drawing/2014/main" id="{66A8651F-C0EE-2A68-ED90-9CF733733CB8}"/>
                  </a:ext>
                </a:extLst>
              </p:cNvPr>
              <p:cNvSpPr/>
              <p:nvPr/>
            </p:nvSpPr>
            <p:spPr>
              <a:xfrm>
                <a:off x="2914514" y="4455126"/>
                <a:ext cx="1718734" cy="638607"/>
              </a:xfrm>
              <a:prstGeom prst="borderCallout1">
                <a:avLst>
                  <a:gd name="adj1" fmla="val -4909"/>
                  <a:gd name="adj2" fmla="val 29004"/>
                  <a:gd name="adj3" fmla="val -91861"/>
                  <a:gd name="adj4" fmla="val 46223"/>
                </a:avLst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Pigging on Miss. Chemical line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8-27-24 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Proj-18560-west of Pickens</a:t>
                </a:r>
              </a:p>
            </p:txBody>
          </p:sp>
          <p:sp>
            <p:nvSpPr>
              <p:cNvPr id="154" name="Line Callout 1 60">
                <a:extLst>
                  <a:ext uri="{FF2B5EF4-FFF2-40B4-BE49-F238E27FC236}">
                    <a16:creationId xmlns:a16="http://schemas.microsoft.com/office/drawing/2014/main" id="{1CE1122D-4E4D-0B68-7D85-A7A0E92F5F43}"/>
                  </a:ext>
                </a:extLst>
              </p:cNvPr>
              <p:cNvSpPr/>
              <p:nvPr/>
            </p:nvSpPr>
            <p:spPr>
              <a:xfrm>
                <a:off x="2961992" y="5190908"/>
                <a:ext cx="1718734" cy="638607"/>
              </a:xfrm>
              <a:prstGeom prst="borderCallout1">
                <a:avLst>
                  <a:gd name="adj1" fmla="val -4909"/>
                  <a:gd name="adj2" fmla="val 29004"/>
                  <a:gd name="adj3" fmla="val -15306"/>
                  <a:gd name="adj4" fmla="val 32001"/>
                </a:avLst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Pigging on Miss. Chemical LL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8-29-24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Proj-18562-west of Pickens</a:t>
                </a: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10B12E6-C174-4907-32F5-C93C66DA0025}"/>
              </a:ext>
            </a:extLst>
          </p:cNvPr>
          <p:cNvGrpSpPr/>
          <p:nvPr/>
        </p:nvGrpSpPr>
        <p:grpSpPr>
          <a:xfrm>
            <a:off x="9120061" y="5120680"/>
            <a:ext cx="2466321" cy="1108255"/>
            <a:chOff x="6553199" y="5358153"/>
            <a:chExt cx="2243450" cy="815442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DAACDB3-ECE7-C199-F9A2-F984112BD355}"/>
                </a:ext>
              </a:extLst>
            </p:cNvPr>
            <p:cNvSpPr/>
            <p:nvPr/>
          </p:nvSpPr>
          <p:spPr>
            <a:xfrm>
              <a:off x="6553199" y="5358153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617C8FD-1F8F-736E-571D-A9FC1BCB45CD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164" name="Flowchart: Connector 163">
                <a:extLst>
                  <a:ext uri="{FF2B5EF4-FFF2-40B4-BE49-F238E27FC236}">
                    <a16:creationId xmlns:a16="http://schemas.microsoft.com/office/drawing/2014/main" id="{A81446F6-0951-EA12-4C16-6838410E3344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lowchart: Extract 164">
                <a:extLst>
                  <a:ext uri="{FF2B5EF4-FFF2-40B4-BE49-F238E27FC236}">
                    <a16:creationId xmlns:a16="http://schemas.microsoft.com/office/drawing/2014/main" id="{DC501307-BE1D-2BFC-E82F-60FA07504B78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A18FDC27-4AD9-EC36-3EB8-8F0B5D0B4FCE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Line Callout 1 57">
            <a:extLst>
              <a:ext uri="{FF2B5EF4-FFF2-40B4-BE49-F238E27FC236}">
                <a16:creationId xmlns:a16="http://schemas.microsoft.com/office/drawing/2014/main" id="{6554127A-A5AD-D929-642A-E0755D1985B1}"/>
              </a:ext>
            </a:extLst>
          </p:cNvPr>
          <p:cNvSpPr/>
          <p:nvPr/>
        </p:nvSpPr>
        <p:spPr>
          <a:xfrm>
            <a:off x="8115327" y="3460487"/>
            <a:ext cx="1718734" cy="638607"/>
          </a:xfrm>
          <a:prstGeom prst="borderCallout1">
            <a:avLst>
              <a:gd name="adj1" fmla="val -468"/>
              <a:gd name="adj2" fmla="val 49332"/>
              <a:gd name="adj3" fmla="val -80346"/>
              <a:gd name="adj4" fmla="val 3102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NMLL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10-1-24 to 10-2-24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Proj-15346-east of Tarrant</a:t>
            </a:r>
          </a:p>
        </p:txBody>
      </p:sp>
    </p:spTree>
    <p:extLst>
      <p:ext uri="{BB962C8B-B14F-4D97-AF65-F5344CB8AC3E}">
        <p14:creationId xmlns:p14="http://schemas.microsoft.com/office/powerpoint/2010/main" val="16285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C60C9-CA47-5E4B-8910-E228F2E2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05FF54-4545-6750-0F7C-004FBA9C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North System Maintenance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54A22-FBE0-4703-0135-4B6F87372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4549743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August/September/October/November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BA54B-A87A-3513-0A94-9042BE1B2090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0FBD7D-ED02-6B26-CF09-096B7A8C9EAF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13171528-7158-B85C-E3B0-74AA53A64DFA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lowchart: Extract 11">
              <a:extLst>
                <a:ext uri="{FF2B5EF4-FFF2-40B4-BE49-F238E27FC236}">
                  <a16:creationId xmlns:a16="http://schemas.microsoft.com/office/drawing/2014/main" id="{B7789762-9C7B-E03D-3E50-770B1CF6EB9E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1CCC7A-7ECF-13F6-489C-F10F1F61142F}"/>
              </a:ext>
            </a:extLst>
          </p:cNvPr>
          <p:cNvGrpSpPr/>
          <p:nvPr/>
        </p:nvGrpSpPr>
        <p:grpSpPr>
          <a:xfrm>
            <a:off x="262554" y="1318696"/>
            <a:ext cx="9923994" cy="5274264"/>
            <a:chOff x="-1319744" y="1600200"/>
            <a:chExt cx="9923994" cy="5274264"/>
          </a:xfrm>
        </p:grpSpPr>
        <p:pic>
          <p:nvPicPr>
            <p:cNvPr id="13" name="Content Placeholder 3" descr="north system.bmp">
              <a:extLst>
                <a:ext uri="{FF2B5EF4-FFF2-40B4-BE49-F238E27FC236}">
                  <a16:creationId xmlns:a16="http://schemas.microsoft.com/office/drawing/2014/main" id="{67EBAB6D-A25F-5679-9F76-00077C6B4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73" y="1639750"/>
              <a:ext cx="8229600" cy="3427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408121C3-E846-E596-5BE4-DBCFC2B24D1C}"/>
                </a:ext>
              </a:extLst>
            </p:cNvPr>
            <p:cNvSpPr/>
            <p:nvPr/>
          </p:nvSpPr>
          <p:spPr>
            <a:xfrm>
              <a:off x="609600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09D36A7E-0AF9-7B46-ED2B-55FD3731C8C9}"/>
                </a:ext>
              </a:extLst>
            </p:cNvPr>
            <p:cNvSpPr/>
            <p:nvPr/>
          </p:nvSpPr>
          <p:spPr>
            <a:xfrm>
              <a:off x="1066800" y="4343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A9B8948-E333-05D7-09F4-0518EC5D998F}"/>
                </a:ext>
              </a:extLst>
            </p:cNvPr>
            <p:cNvSpPr/>
            <p:nvPr/>
          </p:nvSpPr>
          <p:spPr>
            <a:xfrm>
              <a:off x="2971800" y="3962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8064A366-DEF1-45FA-6CB0-7478A159062D}"/>
                </a:ext>
              </a:extLst>
            </p:cNvPr>
            <p:cNvSpPr/>
            <p:nvPr/>
          </p:nvSpPr>
          <p:spPr>
            <a:xfrm>
              <a:off x="3810000" y="3810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AB406ABA-0649-1CDA-0299-C309DF469709}"/>
                </a:ext>
              </a:extLst>
            </p:cNvPr>
            <p:cNvSpPr/>
            <p:nvPr/>
          </p:nvSpPr>
          <p:spPr>
            <a:xfrm>
              <a:off x="4495800" y="3581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61D58876-A7FC-7CA8-7ADD-7815EF1554DF}"/>
                </a:ext>
              </a:extLst>
            </p:cNvPr>
            <p:cNvSpPr/>
            <p:nvPr/>
          </p:nvSpPr>
          <p:spPr>
            <a:xfrm>
              <a:off x="5257800" y="3429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59121B85-94CA-E55D-4BCA-F2208291745E}"/>
                </a:ext>
              </a:extLst>
            </p:cNvPr>
            <p:cNvSpPr/>
            <p:nvPr/>
          </p:nvSpPr>
          <p:spPr>
            <a:xfrm>
              <a:off x="5638800" y="3276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9C6BCE0D-C44E-345D-A81F-152FF7431BFE}"/>
                </a:ext>
              </a:extLst>
            </p:cNvPr>
            <p:cNvSpPr/>
            <p:nvPr/>
          </p:nvSpPr>
          <p:spPr>
            <a:xfrm>
              <a:off x="6019800" y="3276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95A58256-7DA2-69F4-0EC7-AE819D432FBC}"/>
                </a:ext>
              </a:extLst>
            </p:cNvPr>
            <p:cNvSpPr/>
            <p:nvPr/>
          </p:nvSpPr>
          <p:spPr>
            <a:xfrm>
              <a:off x="63246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50567DEB-EE2B-80B5-3B0A-11D81E272E0E}"/>
                </a:ext>
              </a:extLst>
            </p:cNvPr>
            <p:cNvSpPr/>
            <p:nvPr/>
          </p:nvSpPr>
          <p:spPr>
            <a:xfrm>
              <a:off x="67818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999760EB-53AA-A799-5CC9-9EF5AF8B11C4}"/>
                </a:ext>
              </a:extLst>
            </p:cNvPr>
            <p:cNvSpPr/>
            <p:nvPr/>
          </p:nvSpPr>
          <p:spPr>
            <a:xfrm>
              <a:off x="70866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DFBAF678-9202-DCA3-ECE4-CA86AE5A7D1E}"/>
                </a:ext>
              </a:extLst>
            </p:cNvPr>
            <p:cNvSpPr/>
            <p:nvPr/>
          </p:nvSpPr>
          <p:spPr>
            <a:xfrm>
              <a:off x="7512050" y="30829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AA496961-9E35-C70B-C412-2293278D3EE2}"/>
                </a:ext>
              </a:extLst>
            </p:cNvPr>
            <p:cNvSpPr/>
            <p:nvPr/>
          </p:nvSpPr>
          <p:spPr>
            <a:xfrm>
              <a:off x="7772400" y="2362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27F65004-89A2-A4A6-263C-87D4C2E311C0}"/>
                </a:ext>
              </a:extLst>
            </p:cNvPr>
            <p:cNvSpPr/>
            <p:nvPr/>
          </p:nvSpPr>
          <p:spPr>
            <a:xfrm>
              <a:off x="3810000" y="4343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15E4E7A-3AE8-F8AF-D0F8-84780A9146BF}"/>
                </a:ext>
              </a:extLst>
            </p:cNvPr>
            <p:cNvSpPr/>
            <p:nvPr/>
          </p:nvSpPr>
          <p:spPr>
            <a:xfrm>
              <a:off x="990600" y="4038600"/>
              <a:ext cx="152400" cy="1524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40DA9DB-10F0-7AA4-48E6-7B5E359E9840}"/>
                </a:ext>
              </a:extLst>
            </p:cNvPr>
            <p:cNvSpPr/>
            <p:nvPr/>
          </p:nvSpPr>
          <p:spPr>
            <a:xfrm>
              <a:off x="4876800" y="2895600"/>
              <a:ext cx="152400" cy="1524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A935B58C-6A6B-C489-8EE3-0FCAFF2A8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7244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LA</a:t>
              </a: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1059C064-1D62-97B4-8693-A6E393D32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4471" y="28956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MS</a:t>
              </a:r>
            </a:p>
          </p:txBody>
        </p:sp>
        <p:sp>
          <p:nvSpPr>
            <p:cNvPr id="32" name="TextBox 25">
              <a:extLst>
                <a:ext uri="{FF2B5EF4-FFF2-40B4-BE49-F238E27FC236}">
                  <a16:creationId xmlns:a16="http://schemas.microsoft.com/office/drawing/2014/main" id="{8816AA9A-C1B1-D05F-7017-3F66A9B43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38862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AL</a:t>
              </a:r>
            </a:p>
          </p:txBody>
        </p: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A76D5AD8-2ED7-2492-F839-7FBCB06F5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3352800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GA</a:t>
              </a:r>
            </a:p>
          </p:txBody>
        </p:sp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4E32B4B1-E452-8645-FDF6-109CE4590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3" y="4243387"/>
              <a:ext cx="595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Logansport</a:t>
              </a:r>
            </a:p>
          </p:txBody>
        </p: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0A505DDC-0342-4FA1-8CF7-6078C7AE2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419600"/>
              <a:ext cx="4921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Bienville</a:t>
              </a:r>
            </a:p>
          </p:txBody>
        </p:sp>
        <p:sp>
          <p:nvSpPr>
            <p:cNvPr id="36" name="TextBox 29">
              <a:extLst>
                <a:ext uri="{FF2B5EF4-FFF2-40B4-BE49-F238E27FC236}">
                  <a16:creationId xmlns:a16="http://schemas.microsoft.com/office/drawing/2014/main" id="{C1D2C4DE-6024-F827-DB9A-677A4AB8B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886200"/>
              <a:ext cx="8874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Bear Creek Storage</a:t>
              </a:r>
            </a:p>
          </p:txBody>
        </p:sp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id="{7ECA373C-C66E-78D5-BCBE-C9574397F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3733800"/>
              <a:ext cx="4762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Onward</a:t>
              </a:r>
            </a:p>
          </p:txBody>
        </p:sp>
        <p:sp>
          <p:nvSpPr>
            <p:cNvPr id="38" name="TextBox 31">
              <a:extLst>
                <a:ext uri="{FF2B5EF4-FFF2-40B4-BE49-F238E27FC236}">
                  <a16:creationId xmlns:a16="http://schemas.microsoft.com/office/drawing/2014/main" id="{0A879FAF-8053-7DED-D285-C04D44DD6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581400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Pickens</a:t>
              </a:r>
            </a:p>
          </p:txBody>
        </p:sp>
        <p:sp>
          <p:nvSpPr>
            <p:cNvPr id="39" name="TextBox 32">
              <a:extLst>
                <a:ext uri="{FF2B5EF4-FFF2-40B4-BE49-F238E27FC236}">
                  <a16:creationId xmlns:a16="http://schemas.microsoft.com/office/drawing/2014/main" id="{F6611F13-56FE-3393-EC31-B1170FDC5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4419600"/>
              <a:ext cx="4302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Rankin</a:t>
              </a:r>
            </a:p>
          </p:txBody>
        </p:sp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7C56159F-DF3E-30F5-D452-B7547C5FE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3352800"/>
              <a:ext cx="5207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Louisville</a:t>
              </a: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CE78DBC2-2D3C-4DEE-9E89-5D0986FED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2743200"/>
              <a:ext cx="773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 err="1"/>
                <a:t>Muldon</a:t>
              </a:r>
              <a:r>
                <a:rPr lang="en-US" sz="700" dirty="0"/>
                <a:t> Storage</a:t>
              </a:r>
            </a:p>
          </p:txBody>
        </p:sp>
        <p:sp>
          <p:nvSpPr>
            <p:cNvPr id="42" name="TextBox 35">
              <a:extLst>
                <a:ext uri="{FF2B5EF4-FFF2-40B4-BE49-F238E27FC236}">
                  <a16:creationId xmlns:a16="http://schemas.microsoft.com/office/drawing/2014/main" id="{6ACEB6D9-58F6-ECCA-377F-85C34CD33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214687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Reform</a:t>
              </a:r>
            </a:p>
          </p:txBody>
        </p:sp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B27A5CC6-72C2-711C-B51F-48556C832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048000"/>
              <a:ext cx="611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McConnells</a:t>
              </a: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196CEA87-9087-CD3D-E9FF-D095482E1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5837" y="3306232"/>
              <a:ext cx="5937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Providence</a:t>
              </a:r>
            </a:p>
          </p:txBody>
        </p:sp>
        <p:sp>
          <p:nvSpPr>
            <p:cNvPr id="45" name="TextBox 38">
              <a:extLst>
                <a:ext uri="{FF2B5EF4-FFF2-40B4-BE49-F238E27FC236}">
                  <a16:creationId xmlns:a16="http://schemas.microsoft.com/office/drawing/2014/main" id="{319CD714-B4F2-A498-5A87-F3000823A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893" y="2895600"/>
              <a:ext cx="4556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Tarrant</a:t>
              </a: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06E482B5-C8C3-FDCF-1AD4-58CA90CE7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2971800"/>
              <a:ext cx="477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Pell City</a:t>
              </a:r>
            </a:p>
          </p:txBody>
        </p:sp>
        <p:sp>
          <p:nvSpPr>
            <p:cNvPr id="47" name="TextBox 40">
              <a:extLst>
                <a:ext uri="{FF2B5EF4-FFF2-40B4-BE49-F238E27FC236}">
                  <a16:creationId xmlns:a16="http://schemas.microsoft.com/office/drawing/2014/main" id="{22377999-4317-ECFE-59DB-23B7AB635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200400"/>
              <a:ext cx="6762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DeArmanville</a:t>
              </a:r>
            </a:p>
          </p:txBody>
        </p:sp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03E6232D-0990-482A-9133-7D5CF239F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895600"/>
              <a:ext cx="5143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Bell Mills</a:t>
              </a: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A7BA8356-9D01-6E98-D236-6581CE918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09800"/>
              <a:ext cx="3984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Rome</a:t>
              </a: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13451A-6EFA-E704-9448-482BEA141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1981200"/>
              <a:ext cx="5476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Huntsville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8E5BF27-78DF-4502-08D7-9C0C71D89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1600200"/>
              <a:ext cx="6540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Chattanooga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3F3FFC5-6238-4457-18A4-A21DA3109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28194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53" name="Line Callout 1 51">
              <a:extLst>
                <a:ext uri="{FF2B5EF4-FFF2-40B4-BE49-F238E27FC236}">
                  <a16:creationId xmlns:a16="http://schemas.microsoft.com/office/drawing/2014/main" id="{5E232A25-B6C8-1BF9-C123-3A1F256E9A48}"/>
                </a:ext>
              </a:extLst>
            </p:cNvPr>
            <p:cNvSpPr/>
            <p:nvPr/>
          </p:nvSpPr>
          <p:spPr>
            <a:xfrm>
              <a:off x="-1319744" y="6417264"/>
              <a:ext cx="2362200" cy="457200"/>
            </a:xfrm>
            <a:prstGeom prst="borderCallout1">
              <a:avLst>
                <a:gd name="adj1" fmla="val 2644"/>
                <a:gd name="adj2" fmla="val 24381"/>
                <a:gd name="adj3" fmla="val 8981"/>
                <a:gd name="adj4" fmla="val 73158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</a:rPr>
                <a:t>Southern will be conducting other general maintenance  during this period  </a:t>
              </a:r>
            </a:p>
          </p:txBody>
        </p:sp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879B94A6-7B03-54FE-7B5A-F2FF70391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4067" y="2259806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AL</a:t>
              </a:r>
            </a:p>
          </p:txBody>
        </p:sp>
        <p:sp>
          <p:nvSpPr>
            <p:cNvPr id="60" name="Line Callout 1 53">
              <a:extLst>
                <a:ext uri="{FF2B5EF4-FFF2-40B4-BE49-F238E27FC236}">
                  <a16:creationId xmlns:a16="http://schemas.microsoft.com/office/drawing/2014/main" id="{8D4F3A51-BCAA-9951-663D-5DF1E0AE78ED}"/>
                </a:ext>
              </a:extLst>
            </p:cNvPr>
            <p:cNvSpPr/>
            <p:nvPr/>
          </p:nvSpPr>
          <p:spPr>
            <a:xfrm>
              <a:off x="5050282" y="3703372"/>
              <a:ext cx="1718734" cy="1661056"/>
            </a:xfrm>
            <a:prstGeom prst="borderCallout1">
              <a:avLst>
                <a:gd name="adj1" fmla="val -25141"/>
                <a:gd name="adj2" fmla="val 71378"/>
                <a:gd name="adj3" fmla="val -419"/>
                <a:gd name="adj4" fmla="val 89348"/>
              </a:avLst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Pipeline maintenance Bessemer Calera line and loop line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5-28-24 to 9-13-24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9-14-24 to 9-18-24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10-15-24 to 10-19-24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10-22-24 to 10-26-24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east of Providence</a:t>
              </a:r>
            </a:p>
          </p:txBody>
        </p:sp>
      </p:grpSp>
      <p:sp>
        <p:nvSpPr>
          <p:cNvPr id="6" name="Line Callout 1 64">
            <a:extLst>
              <a:ext uri="{FF2B5EF4-FFF2-40B4-BE49-F238E27FC236}">
                <a16:creationId xmlns:a16="http://schemas.microsoft.com/office/drawing/2014/main" id="{318BFD4F-7E07-A722-ADCE-F135A6A9A365}"/>
              </a:ext>
            </a:extLst>
          </p:cNvPr>
          <p:cNvSpPr/>
          <p:nvPr/>
        </p:nvSpPr>
        <p:spPr>
          <a:xfrm>
            <a:off x="8608844" y="3354861"/>
            <a:ext cx="1718734" cy="979095"/>
          </a:xfrm>
          <a:prstGeom prst="borderCallout1">
            <a:avLst>
              <a:gd name="adj1" fmla="val -1119"/>
              <a:gd name="adj2" fmla="val 47991"/>
              <a:gd name="adj3" fmla="val -39727"/>
              <a:gd name="adj4" fmla="val 1860"/>
            </a:avLst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1000" dirty="0">
                <a:solidFill>
                  <a:prstClr val="black"/>
                </a:solidFill>
              </a:rPr>
              <a:t>Pipeline maintenance Talladega Branch loop line</a:t>
            </a:r>
          </a:p>
          <a:p>
            <a:pPr lvl="0" algn="ctr">
              <a:defRPr/>
            </a:pPr>
            <a:r>
              <a:rPr lang="en-US" sz="1000" dirty="0">
                <a:solidFill>
                  <a:prstClr val="black"/>
                </a:solidFill>
              </a:rPr>
              <a:t>9-6-24 to 10-25-24</a:t>
            </a:r>
          </a:p>
          <a:p>
            <a:pPr lvl="0" algn="ctr">
              <a:defRPr/>
            </a:pPr>
            <a:r>
              <a:rPr lang="en-US" sz="1000" dirty="0">
                <a:solidFill>
                  <a:prstClr val="black"/>
                </a:solidFill>
              </a:rPr>
              <a:t>Proj-36904 south of Dearmanville</a:t>
            </a:r>
          </a:p>
          <a:p>
            <a:pPr lvl="0" algn="ctr"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Line Callout 1 57">
            <a:extLst>
              <a:ext uri="{FF2B5EF4-FFF2-40B4-BE49-F238E27FC236}">
                <a16:creationId xmlns:a16="http://schemas.microsoft.com/office/drawing/2014/main" id="{FBC947B5-8D5A-D735-7178-85ED33BD3AC0}"/>
              </a:ext>
            </a:extLst>
          </p:cNvPr>
          <p:cNvSpPr/>
          <p:nvPr/>
        </p:nvSpPr>
        <p:spPr>
          <a:xfrm>
            <a:off x="4409271" y="2068227"/>
            <a:ext cx="1579566" cy="924264"/>
          </a:xfrm>
          <a:prstGeom prst="borderCallout1">
            <a:avLst>
              <a:gd name="adj1" fmla="val 66695"/>
              <a:gd name="adj2" fmla="val 133542"/>
              <a:gd name="adj3" fmla="val 48347"/>
              <a:gd name="adj4" fmla="val 9966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Muldon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9-9-24 to 11-8-24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5" name="Line Callout 1 57">
            <a:extLst>
              <a:ext uri="{FF2B5EF4-FFF2-40B4-BE49-F238E27FC236}">
                <a16:creationId xmlns:a16="http://schemas.microsoft.com/office/drawing/2014/main" id="{D9F63BC3-CF2A-A8A8-F074-CDD0E1591F78}"/>
              </a:ext>
            </a:extLst>
          </p:cNvPr>
          <p:cNvSpPr/>
          <p:nvPr/>
        </p:nvSpPr>
        <p:spPr>
          <a:xfrm>
            <a:off x="4372589" y="923993"/>
            <a:ext cx="1718734" cy="1005396"/>
          </a:xfrm>
          <a:prstGeom prst="borderCallout1">
            <a:avLst>
              <a:gd name="adj1" fmla="val 172681"/>
              <a:gd name="adj2" fmla="val 125659"/>
              <a:gd name="adj3" fmla="val 98881"/>
              <a:gd name="adj4" fmla="val 998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Muldon Shut-in test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10-1-24 to 10-7-24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Restrictions first into ISS then CSS-not to exceed 36% of CSS DIQ /DWQ </a:t>
            </a:r>
          </a:p>
          <a:p>
            <a:pPr algn="ctr">
              <a:defRPr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6" name="Line Callout 1 56">
            <a:extLst>
              <a:ext uri="{FF2B5EF4-FFF2-40B4-BE49-F238E27FC236}">
                <a16:creationId xmlns:a16="http://schemas.microsoft.com/office/drawing/2014/main" id="{0CF4D677-8559-CE06-AE89-F9B4F05FA7EB}"/>
              </a:ext>
            </a:extLst>
          </p:cNvPr>
          <p:cNvSpPr/>
          <p:nvPr/>
        </p:nvSpPr>
        <p:spPr>
          <a:xfrm>
            <a:off x="2916354" y="4405550"/>
            <a:ext cx="1713944" cy="1005396"/>
          </a:xfrm>
          <a:prstGeom prst="borderCallout1">
            <a:avLst>
              <a:gd name="adj1" fmla="val -53313"/>
              <a:gd name="adj2" fmla="val -13077"/>
              <a:gd name="adj3" fmla="val 700"/>
              <a:gd name="adj4" fmla="val 197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Bear Creek Shut-in test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10-15-24 to 9 AM 10-21-24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Restrictions first into ISS then CSS-not to exceed 64% of CSS DIQ /DWQ </a:t>
            </a:r>
          </a:p>
          <a:p>
            <a:pPr algn="ctr">
              <a:defRPr/>
            </a:pP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73227"/>
      </p:ext>
    </p:extLst>
  </p:cSld>
  <p:clrMapOvr>
    <a:masterClrMapping/>
  </p:clrMapOvr>
</p:sld>
</file>

<file path=ppt/theme/theme1.xml><?xml version="1.0" encoding="utf-8"?>
<a:theme xmlns:a="http://schemas.openxmlformats.org/drawingml/2006/main" name="SNGTheme1">
  <a:themeElements>
    <a:clrScheme name="Custom 1">
      <a:dk1>
        <a:srgbClr val="000000"/>
      </a:dk1>
      <a:lt1>
        <a:srgbClr val="FFFFFF"/>
      </a:lt1>
      <a:dk2>
        <a:srgbClr val="D61F27"/>
      </a:dk2>
      <a:lt2>
        <a:srgbClr val="FFFFFF"/>
      </a:lt2>
      <a:accent1>
        <a:srgbClr val="BFD7E0"/>
      </a:accent1>
      <a:accent2>
        <a:srgbClr val="C83D00"/>
      </a:accent2>
      <a:accent3>
        <a:srgbClr val="168000"/>
      </a:accent3>
      <a:accent4>
        <a:srgbClr val="929AA5"/>
      </a:accent4>
      <a:accent5>
        <a:srgbClr val="FFFFFF"/>
      </a:accent5>
      <a:accent6>
        <a:srgbClr val="CFD2D5"/>
      </a:accent6>
      <a:hlink>
        <a:srgbClr val="D61F27"/>
      </a:hlink>
      <a:folHlink>
        <a:srgbClr val="BFD7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GTheme1" id="{67F7F084-4942-4E6C-B2CC-E62CCD32AC6C}" vid="{9477FEDE-4A40-47A7-917A-C73507065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CA4DE4C073641A570F61B1BE7906A" ma:contentTypeVersion="4" ma:contentTypeDescription="Create a new document." ma:contentTypeScope="" ma:versionID="fb3e9a75831954295b25d9785dd7da84">
  <xsd:schema xmlns:xsd="http://www.w3.org/2001/XMLSchema" xmlns:xs="http://www.w3.org/2001/XMLSchema" xmlns:p="http://schemas.microsoft.com/office/2006/metadata/properties" xmlns:ns3="37e90301-5a28-4f19-ac64-f9b714a58d20" targetNamespace="http://schemas.microsoft.com/office/2006/metadata/properties" ma:root="true" ma:fieldsID="9a600f92eefffd4e6d79b5613b85df16" ns3:_="">
    <xsd:import namespace="37e90301-5a28-4f19-ac64-f9b714a58d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90301-5a28-4f19-ac64-f9b714a58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73065B-EAB4-49ED-AFDA-5F23FE027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e90301-5a28-4f19-ac64-f9b714a58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C24C74-8F69-47C0-92F2-826B201A90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B5E754-8A92-4D5D-A164-8F824EE7F171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37e90301-5a28-4f19-ac64-f9b714a58d20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38271</TotalTime>
  <Words>2204</Words>
  <Application>Microsoft Office PowerPoint</Application>
  <PresentationFormat>Widescreen</PresentationFormat>
  <Paragraphs>833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Calibri heading</vt:lpstr>
      <vt:lpstr>Segoe UI Semibold</vt:lpstr>
      <vt:lpstr>SNGTheme1</vt:lpstr>
      <vt:lpstr>Southern Natural Gas Company 2024 Outage Review</vt:lpstr>
      <vt:lpstr>Welcome</vt:lpstr>
      <vt:lpstr>Agenda</vt:lpstr>
      <vt:lpstr>Disclaimers</vt:lpstr>
      <vt:lpstr>Color Key for Maps</vt:lpstr>
      <vt:lpstr>Southern Natural Gas Pipeline</vt:lpstr>
      <vt:lpstr>Southern Natural Gas Pipeline</vt:lpstr>
      <vt:lpstr>SNG North System Pigging Review</vt:lpstr>
      <vt:lpstr>SNG North System Maintenance Review</vt:lpstr>
      <vt:lpstr>SNG North System Maint. Review Cont.</vt:lpstr>
      <vt:lpstr>SNG South System Pigging Review</vt:lpstr>
      <vt:lpstr>SNG South System Maintenance Review </vt:lpstr>
      <vt:lpstr>SNG South System Maint. Review cont.</vt:lpstr>
      <vt:lpstr>SNG South Louisiana System Pigging Review</vt:lpstr>
      <vt:lpstr>SNG South Louisiana System Maint. Review</vt:lpstr>
      <vt:lpstr>SNG South Louisiana System Maint. Review Cont.</vt:lpstr>
      <vt:lpstr>EEC Line</vt:lpstr>
      <vt:lpstr>SNG North System Pigging Review</vt:lpstr>
      <vt:lpstr>SNG North System Maint. Review</vt:lpstr>
      <vt:lpstr>SNG South System Pigging Review</vt:lpstr>
      <vt:lpstr>SNG South System Maint. Review</vt:lpstr>
      <vt:lpstr>SNG South Louisiana System Pigging Review</vt:lpstr>
      <vt:lpstr>SNG South Louisiana System Maint. Review</vt:lpstr>
      <vt:lpstr>EEC Line</vt:lpstr>
      <vt:lpstr>Gas Control Contacts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Natural Gas Company 2024 Outage Review</dc:title>
  <dc:creator>Jeter, Emily</dc:creator>
  <cp:lastModifiedBy>Davis, B Todd</cp:lastModifiedBy>
  <cp:revision>60</cp:revision>
  <cp:lastPrinted>2024-08-20T16:28:28Z</cp:lastPrinted>
  <dcterms:created xsi:type="dcterms:W3CDTF">2024-03-20T18:53:50Z</dcterms:created>
  <dcterms:modified xsi:type="dcterms:W3CDTF">2024-08-22T16:16:16Z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0x0101008EECA4DE4C073641A570F61B1BE7906A</vt:lpwstr>
  </property>
</Properties>
</file>